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6" r:id="rId2"/>
    <p:sldId id="602" r:id="rId3"/>
    <p:sldId id="634" r:id="rId4"/>
    <p:sldId id="606" r:id="rId5"/>
    <p:sldId id="633" r:id="rId6"/>
    <p:sldId id="636" r:id="rId7"/>
    <p:sldId id="638" r:id="rId8"/>
    <p:sldId id="639" r:id="rId9"/>
    <p:sldId id="657" r:id="rId10"/>
    <p:sldId id="562" r:id="rId11"/>
    <p:sldId id="532" r:id="rId12"/>
    <p:sldId id="533" r:id="rId13"/>
    <p:sldId id="534" r:id="rId14"/>
    <p:sldId id="539" r:id="rId15"/>
    <p:sldId id="543" r:id="rId16"/>
    <p:sldId id="546" r:id="rId17"/>
    <p:sldId id="545" r:id="rId18"/>
    <p:sldId id="547" r:id="rId19"/>
    <p:sldId id="574" r:id="rId20"/>
    <p:sldId id="649" r:id="rId21"/>
    <p:sldId id="647" r:id="rId22"/>
    <p:sldId id="646" r:id="rId23"/>
    <p:sldId id="502" r:id="rId24"/>
    <p:sldId id="659" r:id="rId25"/>
    <p:sldId id="612" r:id="rId26"/>
    <p:sldId id="544" r:id="rId27"/>
    <p:sldId id="619" r:id="rId28"/>
    <p:sldId id="621" r:id="rId29"/>
    <p:sldId id="622" r:id="rId30"/>
    <p:sldId id="651" r:id="rId31"/>
    <p:sldId id="561" r:id="rId32"/>
    <p:sldId id="626" r:id="rId33"/>
    <p:sldId id="650" r:id="rId34"/>
    <p:sldId id="652" r:id="rId35"/>
    <p:sldId id="662" r:id="rId36"/>
    <p:sldId id="660" r:id="rId37"/>
    <p:sldId id="573" r:id="rId3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02"/>
            <p14:sldId id="634"/>
            <p14:sldId id="606"/>
            <p14:sldId id="633"/>
            <p14:sldId id="636"/>
            <p14:sldId id="638"/>
            <p14:sldId id="639"/>
          </p14:sldIdLst>
        </p14:section>
        <p14:section name="Differentiable optimization" id="{C7306BE4-C0D8-DC4B-B568-6A6714D80F3C}">
          <p14:sldIdLst>
            <p14:sldId id="657"/>
            <p14:sldId id="562"/>
            <p14:sldId id="532"/>
            <p14:sldId id="533"/>
            <p14:sldId id="534"/>
            <p14:sldId id="539"/>
            <p14:sldId id="543"/>
            <p14:sldId id="546"/>
            <p14:sldId id="545"/>
            <p14:sldId id="547"/>
            <p14:sldId id="574"/>
            <p14:sldId id="649"/>
            <p14:sldId id="647"/>
            <p14:sldId id="646"/>
            <p14:sldId id="502"/>
          </p14:sldIdLst>
        </p14:section>
        <p14:section name="Amortized optimization" id="{AAD18691-7884-A44B-8B1A-4B6DF4405707}">
          <p14:sldIdLst>
            <p14:sldId id="659"/>
            <p14:sldId id="612"/>
            <p14:sldId id="544"/>
            <p14:sldId id="619"/>
            <p14:sldId id="621"/>
            <p14:sldId id="622"/>
            <p14:sldId id="651"/>
            <p14:sldId id="561"/>
            <p14:sldId id="626"/>
            <p14:sldId id="650"/>
          </p14:sldIdLst>
        </p14:section>
        <p14:section name="End" id="{61800D78-AB4D-6E4F-8B58-E300BE55D945}">
          <p14:sldIdLst>
            <p14:sldId id="652"/>
            <p14:sldId id="662"/>
            <p14:sldId id="660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648"/>
    <a:srgbClr val="98202C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94"/>
    <p:restoredTop sz="96056"/>
  </p:normalViewPr>
  <p:slideViewPr>
    <p:cSldViewPr snapToGrid="0" snapToObjects="1">
      <p:cViewPr varScale="1">
        <p:scale>
          <a:sx n="111" d="100"/>
          <a:sy n="111" d="100"/>
        </p:scale>
        <p:origin x="232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11/15/22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6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5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43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0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5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4" Type="http://schemas.openxmlformats.org/officeDocument/2006/relationships/image" Target="../media/image7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89.png"/><Relationship Id="rId7" Type="http://schemas.openxmlformats.org/officeDocument/2006/relationships/image" Target="../media/image6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6.08707" TargetMode="External"/><Relationship Id="rId13" Type="http://schemas.openxmlformats.org/officeDocument/2006/relationships/hyperlink" Target="https://arxiv.org/abs/2207.09442" TargetMode="External"/><Relationship Id="rId18" Type="http://schemas.openxmlformats.org/officeDocument/2006/relationships/image" Target="../media/image1.emf"/><Relationship Id="rId3" Type="http://schemas.openxmlformats.org/officeDocument/2006/relationships/hyperlink" Target="https://arxiv.org/abs/1703.00443" TargetMode="External"/><Relationship Id="rId7" Type="http://schemas.openxmlformats.org/officeDocument/2006/relationships/hyperlink" Target="https://github.com/bamos/thesis" TargetMode="External"/><Relationship Id="rId12" Type="http://schemas.openxmlformats.org/officeDocument/2006/relationships/hyperlink" Target="https://arxiv.org/abs/2008.12775" TargetMode="External"/><Relationship Id="rId17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arxiv.org/abs/2202.0066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pers.nips.cc/paper/9152-differentiable-convex-optimization-layers" TargetMode="External"/><Relationship Id="rId11" Type="http://schemas.openxmlformats.org/officeDocument/2006/relationships/hyperlink" Target="https://arxiv.org/abs/2105.02343" TargetMode="External"/><Relationship Id="rId5" Type="http://schemas.openxmlformats.org/officeDocument/2006/relationships/hyperlink" Target="Differentiable%20MPC%20for%20End-to-end%20Planning%20and%20Control" TargetMode="External"/><Relationship Id="rId15" Type="http://schemas.openxmlformats.org/officeDocument/2006/relationships/hyperlink" Target="https://arxiv.org/abs/2210.12153" TargetMode="External"/><Relationship Id="rId10" Type="http://schemas.openxmlformats.org/officeDocument/2006/relationships/hyperlink" Target="https://arxiv.org/abs/1909.12830" TargetMode="External"/><Relationship Id="rId4" Type="http://schemas.openxmlformats.org/officeDocument/2006/relationships/hyperlink" Target="http://papers.nips.cc/paper/7132-task-based-end-to-end-model-learning-in-stochastic-optimization" TargetMode="External"/><Relationship Id="rId9" Type="http://schemas.openxmlformats.org/officeDocument/2006/relationships/hyperlink" Target="https://arxiv.org/abs/1910.01727" TargetMode="External"/><Relationship Id="rId14" Type="http://schemas.openxmlformats.org/officeDocument/2006/relationships/hyperlink" Target="https://arxiv.org/abs/2206.0526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31706" y="2712677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52E4-86EF-195A-D84E-AE519E52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 is expressive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5CDD-AA13-1746-E1B3-F4F45D178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argmin</a:t>
            </a:r>
            <a:r>
              <a:rPr lang="en-US" dirty="0"/>
              <a:t> of a </a:t>
            </a:r>
            <a:r>
              <a:rPr lang="en-US" b="1" dirty="0"/>
              <a:t>convex</a:t>
            </a:r>
            <a:r>
              <a:rPr lang="en-US" dirty="0"/>
              <a:t> optimization problem is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non-convex </a:t>
            </a:r>
            <a:r>
              <a:rPr lang="en-US" dirty="0"/>
              <a:t>and </a:t>
            </a:r>
            <a:r>
              <a:rPr lang="en-US" b="1" dirty="0"/>
              <a:t>expressive</a:t>
            </a:r>
          </a:p>
          <a:p>
            <a:r>
              <a:rPr lang="en-US" dirty="0"/>
              <a:t>Standard non-linearities to be seen as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solutions</a:t>
            </a:r>
            <a:r>
              <a:rPr lang="en-US" dirty="0"/>
              <a:t> to convex optimization problems</a:t>
            </a:r>
          </a:p>
          <a:p>
            <a:r>
              <a:rPr lang="en-US" dirty="0"/>
              <a:t>We’ll start simple for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intuition</a:t>
            </a:r>
            <a:r>
              <a:rPr lang="en-US" dirty="0"/>
              <a:t> and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motivation to generalize beyond these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058C-78BF-8B11-DB95-495DA47F3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7E09-BEFC-EE50-D6F3-1E1627F5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65710-2126-C534-2468-478E8FA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7581" y="2612982"/>
                <a:ext cx="7535737" cy="128620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subject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to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81" y="2612982"/>
                <a:ext cx="7535737" cy="1286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0B39374-D31D-5DA0-BBEF-BE7E381AE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97"/>
          <a:stretch/>
        </p:blipFill>
        <p:spPr>
          <a:xfrm>
            <a:off x="1435720" y="3362727"/>
            <a:ext cx="4768131" cy="3080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041E2-C254-E686-1039-427DCF5FA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89" b="3931"/>
          <a:stretch/>
        </p:blipFill>
        <p:spPr>
          <a:xfrm>
            <a:off x="6077241" y="3354558"/>
            <a:ext cx="4248443" cy="30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ReLU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/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blipFill>
                <a:blip r:embed="rId2"/>
                <a:stretch>
                  <a:fillRect l="-804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/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max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{0,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1C16A33-532B-784C-BD96-008E8BA8E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965" y="1737123"/>
            <a:ext cx="6491818" cy="4327878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249908" y="2728999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C3C9CD14-1247-2B41-B234-3A66349CA292}"/>
              </a:ext>
            </a:extLst>
          </p:cNvPr>
          <p:cNvSpPr txBox="1">
            <a:spLocks/>
          </p:cNvSpPr>
          <p:nvPr/>
        </p:nvSpPr>
        <p:spPr>
          <a:xfrm>
            <a:off x="2959100" y="1179826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7CAEFF-539B-DA46-8304-0E12E44A781B}"/>
              </a:ext>
            </a:extLst>
          </p:cNvPr>
          <p:cNvCxnSpPr>
            <a:cxnSpLocks/>
          </p:cNvCxnSpPr>
          <p:nvPr/>
        </p:nvCxnSpPr>
        <p:spPr>
          <a:xfrm>
            <a:off x="9563563" y="1805116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E507BF-1B58-1C5A-D713-101F6EBC5D98}"/>
              </a:ext>
            </a:extLst>
          </p:cNvPr>
          <p:cNvCxnSpPr>
            <a:cxnSpLocks/>
          </p:cNvCxnSpPr>
          <p:nvPr/>
        </p:nvCxnSpPr>
        <p:spPr>
          <a:xfrm flipV="1">
            <a:off x="5486400" y="3826412"/>
            <a:ext cx="858129" cy="281354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CF210-17A3-8508-8781-82BCA6D84C04}"/>
              </a:ext>
            </a:extLst>
          </p:cNvPr>
          <p:cNvCxnSpPr>
            <a:cxnSpLocks/>
          </p:cNvCxnSpPr>
          <p:nvPr/>
        </p:nvCxnSpPr>
        <p:spPr>
          <a:xfrm>
            <a:off x="5205046" y="4977618"/>
            <a:ext cx="890954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6A32D008-9919-3432-6CB0-BEBF158EDD10}"/>
              </a:ext>
            </a:extLst>
          </p:cNvPr>
          <p:cNvSpPr txBox="1">
            <a:spLocks/>
          </p:cNvSpPr>
          <p:nvPr/>
        </p:nvSpPr>
        <p:spPr>
          <a:xfrm>
            <a:off x="2571641" y="1059025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41969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sigmoid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12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414621" y="3009918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/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exp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 {−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blipFill>
                <a:blip r:embed="rId2"/>
                <a:stretch>
                  <a:fillRect r="-73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/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  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blipFill>
                <a:blip r:embed="rId3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F70E072-9FC8-9347-8D40-F3D6DF8EB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56" y="1731979"/>
            <a:ext cx="6390617" cy="42604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99569F-8AB8-1544-B6FA-356FBF39BD98}"/>
              </a:ext>
            </a:extLst>
          </p:cNvPr>
          <p:cNvCxnSpPr>
            <a:cxnSpLocks/>
          </p:cNvCxnSpPr>
          <p:nvPr/>
        </p:nvCxnSpPr>
        <p:spPr>
          <a:xfrm>
            <a:off x="9282209" y="1781598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/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blipFill>
                <a:blip r:embed="rId5"/>
                <a:stretch>
                  <a:fillRect t="-118750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0BEFFC9C-765F-00E2-FEA0-B04B016F8A16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D75805-A764-D181-D410-4C9A8EF540FD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117892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softargmax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13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3065881" y="2958825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/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blipFill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/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F138919-E582-4B4B-9F0F-871D4E940D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25"/>
          <a:stretch/>
        </p:blipFill>
        <p:spPr>
          <a:xfrm>
            <a:off x="6741327" y="1986278"/>
            <a:ext cx="4705738" cy="3569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457200" rtl="0" eaLnBrk="1" latinLnBrk="0" hangingPunct="1">
                  <a:defRPr sz="12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Contours of the e</a:t>
                </a:r>
                <a:r>
                  <a:rPr lang="en-US" sz="1600" b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ntropy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over the simplex</a:t>
                </a:r>
              </a:p>
            </p:txBody>
          </p:sp>
        </mc:Choice>
        <mc:Fallback xmlns="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/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entropy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blipFill>
                <a:blip r:embed="rId6"/>
                <a:stretch>
                  <a:fillRect t="-11212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502266B-59EA-51A0-6B39-1482705015A8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31FC58-9CC1-0416-8E22-F70800095C1F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246431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3A5-2755-D848-88F3-020D70D8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generalize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3B0E-C935-3842-A049-4CC1B1D89B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3E764-D78D-EC42-AF91-C9F108959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CEAD5-7076-8944-A001-DB1D3C6F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14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82179-9019-3508-E657-CAC7BFF26A95}"/>
              </a:ext>
            </a:extLst>
          </p:cNvPr>
          <p:cNvSpPr txBox="1">
            <a:spLocks/>
          </p:cNvSpPr>
          <p:nvPr/>
        </p:nvSpPr>
        <p:spPr>
          <a:xfrm>
            <a:off x="762000" y="377877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Derivatives and backpropagation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1FC951-B19C-F344-25F0-8177BCBB5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4738927"/>
            <a:ext cx="11418279" cy="1933992"/>
          </a:xfrm>
        </p:spPr>
        <p:txBody>
          <a:bodyPr>
            <a:normAutofit/>
          </a:bodyPr>
          <a:lstStyle/>
          <a:p>
            <a:r>
              <a:rPr lang="en-US" dirty="0"/>
              <a:t>For learning, we </a:t>
            </a:r>
            <a:r>
              <a:rPr lang="en-US" b="1" dirty="0">
                <a:cs typeface="Helvetica Neue" panose="02000503000000020004" pitchFamily="2" charset="0"/>
              </a:rPr>
              <a:t>differentiate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backpropagate </a:t>
            </a:r>
            <a:r>
              <a:rPr lang="en-US" dirty="0"/>
              <a:t>through these layers — </a:t>
            </a: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</a:p>
          <a:p>
            <a:endParaRPr lang="en-US" b="1" dirty="0">
              <a:cs typeface="Helvetica Neue" panose="02000503000000020004" pitchFamily="2" charset="0"/>
            </a:endParaRPr>
          </a:p>
          <a:p>
            <a:r>
              <a:rPr lang="en-US" dirty="0"/>
              <a:t>Easy if the optimization problem has an </a:t>
            </a:r>
            <a:r>
              <a:rPr lang="en-US" b="1" dirty="0">
                <a:cs typeface="Helvetica Neue" panose="02000503000000020004" pitchFamily="2" charset="0"/>
              </a:rPr>
              <a:t>explicit, closed-form solution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(often standard differentiation)</a:t>
            </a:r>
          </a:p>
          <a:p>
            <a:endParaRPr lang="en-US" dirty="0"/>
          </a:p>
          <a:p>
            <a:r>
              <a:rPr lang="en-US" dirty="0"/>
              <a:t>Otherwise, need to use </a:t>
            </a:r>
            <a:r>
              <a:rPr lang="en-US" b="1" dirty="0">
                <a:cs typeface="Helvetica Neue" panose="02000503000000020004" pitchFamily="2" charset="0"/>
              </a:rPr>
              <a:t>implicit differentiation,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which is also used for sensitivity analysis</a:t>
            </a:r>
            <a:endParaRPr lang="en-US" b="1" dirty="0">
              <a:cs typeface="Helvetica Neue" panose="020005030000000200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88ABD-9D7D-F033-5D10-9CA45B9FF14A}"/>
              </a:ext>
            </a:extLst>
          </p:cNvPr>
          <p:cNvGrpSpPr/>
          <p:nvPr/>
        </p:nvGrpSpPr>
        <p:grpSpPr>
          <a:xfrm>
            <a:off x="2343391" y="1364197"/>
            <a:ext cx="7524071" cy="2912152"/>
            <a:chOff x="2489910" y="2231333"/>
            <a:chExt cx="7524071" cy="291215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97B26C9-06C6-4D65-4748-1ECF3DDAB67C}"/>
                </a:ext>
              </a:extLst>
            </p:cNvPr>
            <p:cNvSpPr/>
            <p:nvPr/>
          </p:nvSpPr>
          <p:spPr>
            <a:xfrm>
              <a:off x="3958213" y="3364486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23F59B-BF55-D8C7-0E64-82F3643B3756}"/>
                </a:ext>
              </a:extLst>
            </p:cNvPr>
            <p:cNvSpPr/>
            <p:nvPr/>
          </p:nvSpPr>
          <p:spPr>
            <a:xfrm>
              <a:off x="4404876" y="3221611"/>
              <a:ext cx="1919703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Optimization Layer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8F9DAB-E30A-E01C-1889-6560725C04F2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B31FB61-FFC5-58D5-D1BA-932C51A50D11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B7084B-F2FB-ED6A-906A-59B191360388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C5827F7-2C3B-9E94-2311-6E0F109E05E3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43246E-11F3-E62A-BBB8-C83FEDE524BE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2CDAE737-E2A8-01FD-D622-A8247F3CB004}"/>
                </a:ext>
              </a:extLst>
            </p:cNvPr>
            <p:cNvSpPr/>
            <p:nvPr/>
          </p:nvSpPr>
          <p:spPr>
            <a:xfrm rot="5400000">
              <a:off x="5141548" y="998143"/>
              <a:ext cx="544167" cy="422870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0A7B42A-55DF-5B75-6DD7-D911439298D3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7CA685-F373-D599-64F0-E1BD62CC9F86}"/>
                </a:ext>
              </a:extLst>
            </p:cNvPr>
            <p:cNvSpPr/>
            <p:nvPr/>
          </p:nvSpPr>
          <p:spPr>
            <a:xfrm>
              <a:off x="8629920" y="2231333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D750EC5-7ECA-0CEF-FDED-1C68540F2DBC}"/>
                </a:ext>
              </a:extLst>
            </p:cNvPr>
            <p:cNvSpPr/>
            <p:nvPr/>
          </p:nvSpPr>
          <p:spPr>
            <a:xfrm rot="5400000">
              <a:off x="4996945" y="2386499"/>
              <a:ext cx="544167" cy="349891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54CD1402-8E85-26B4-A220-8EA60F5580BF}"/>
                </a:ext>
              </a:extLst>
            </p:cNvPr>
            <p:cNvSpPr/>
            <p:nvPr/>
          </p:nvSpPr>
          <p:spPr>
            <a:xfrm>
              <a:off x="6426945" y="3306875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484A88E-BC96-2108-39CF-6CF8895D8BF2}"/>
                </a:ext>
              </a:extLst>
            </p:cNvPr>
            <p:cNvSpPr txBox="1">
              <a:spLocks/>
            </p:cNvSpPr>
            <p:nvPr/>
          </p:nvSpPr>
          <p:spPr>
            <a:xfrm>
              <a:off x="3411165" y="3251864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E5DBB652-9049-D2D7-4EDE-FD4A3BD6D33D}"/>
                </a:ext>
              </a:extLst>
            </p:cNvPr>
            <p:cNvSpPr txBox="1">
              <a:spLocks/>
            </p:cNvSpPr>
            <p:nvPr/>
          </p:nvSpPr>
          <p:spPr>
            <a:xfrm>
              <a:off x="6812603" y="3178268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79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convex quadratic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𝐺𝑥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800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ctr"/>
                <a:b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b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blipFill>
                <a:blip r:embed="rId3"/>
                <a:stretch>
                  <a:fillRect t="-24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D6D32D97-131A-184E-951F-3BEE8CD089F5}"/>
              </a:ext>
            </a:extLst>
          </p:cNvPr>
          <p:cNvSpPr/>
          <p:nvPr/>
        </p:nvSpPr>
        <p:spPr>
          <a:xfrm>
            <a:off x="5774262" y="2895609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A0C45F0-340A-F140-B2B0-9788A767FBFF}"/>
              </a:ext>
            </a:extLst>
          </p:cNvPr>
          <p:cNvSpPr/>
          <p:nvPr/>
        </p:nvSpPr>
        <p:spPr>
          <a:xfrm>
            <a:off x="5774261" y="4481093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4AA177-EACA-B644-BAA7-788E50CB5CEA}"/>
              </a:ext>
            </a:extLst>
          </p:cNvPr>
          <p:cNvSpPr txBox="1">
            <a:spLocks/>
          </p:cNvSpPr>
          <p:nvPr/>
        </p:nvSpPr>
        <p:spPr>
          <a:xfrm>
            <a:off x="602636" y="3309563"/>
            <a:ext cx="2939396" cy="63936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KKT Optimality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2EC5CE-4BDF-5FED-24DF-58BE7EFD2E0E}"/>
              </a:ext>
            </a:extLst>
          </p:cNvPr>
          <p:cNvSpPr txBox="1">
            <a:spLocks/>
          </p:cNvSpPr>
          <p:nvPr/>
        </p:nvSpPr>
        <p:spPr>
          <a:xfrm>
            <a:off x="1881171" y="112104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OptNet: Differentiable Optimization as a Layer in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and Kolter, ICML 2017.</a:t>
            </a:r>
          </a:p>
        </p:txBody>
      </p:sp>
    </p:spTree>
    <p:extLst>
      <p:ext uri="{BB962C8B-B14F-4D97-AF65-F5344CB8AC3E}">
        <p14:creationId xmlns:p14="http://schemas.microsoft.com/office/powerpoint/2010/main" val="45708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Differentiable convex conic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16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blipFill>
                <a:blip r:embed="rId3"/>
                <a:stretch>
                  <a:fillRect t="-13333" b="-2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13D1F595-B9B1-194B-9AAF-848D38ABA523}"/>
              </a:ext>
            </a:extLst>
          </p:cNvPr>
          <p:cNvSpPr/>
          <p:nvPr/>
        </p:nvSpPr>
        <p:spPr>
          <a:xfrm>
            <a:off x="2540866" y="29681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8AF0BF-0BB3-6047-98C9-E6B36A8AAA28}"/>
              </a:ext>
            </a:extLst>
          </p:cNvPr>
          <p:cNvSpPr/>
          <p:nvPr/>
        </p:nvSpPr>
        <p:spPr>
          <a:xfrm>
            <a:off x="2551926" y="47890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E8C563-7121-1C47-AE7B-5B5245722392}"/>
              </a:ext>
            </a:extLst>
          </p:cNvPr>
          <p:cNvSpPr txBox="1">
            <a:spLocks/>
          </p:cNvSpPr>
          <p:nvPr/>
        </p:nvSpPr>
        <p:spPr>
          <a:xfrm>
            <a:off x="704956" y="3819734"/>
            <a:ext cx="4245428" cy="6986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Conic Optimality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E77B-9174-7B5C-0D10-8F153DEF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169" y="1878790"/>
            <a:ext cx="1614246" cy="200842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99903F0-3F2F-6B15-517E-5A47133FB5CC}"/>
              </a:ext>
            </a:extLst>
          </p:cNvPr>
          <p:cNvSpPr txBox="1">
            <a:spLocks/>
          </p:cNvSpPr>
          <p:nvPr/>
        </p:nvSpPr>
        <p:spPr>
          <a:xfrm>
            <a:off x="1811123" y="1128781"/>
            <a:ext cx="8459046" cy="653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7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Differentiating through a cone program.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 et al., 2019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  <a:p>
            <a:pPr>
              <a:spcBef>
                <a:spcPts val="0"/>
              </a:spcBef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</p:spPr>
            <p:txBody>
              <a:bodyPr>
                <a:norm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Zero: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Free: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Non-negative: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Second-order</a:t>
                </a:r>
                <a: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(Lorentz):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Semidefinite: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Exponential: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&gt;0}∪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Cartesian Products: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  <a:blipFill>
                <a:blip r:embed="rId5"/>
                <a:stretch>
                  <a:fillRect l="-481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ACB928DD-E87C-6E2E-F55A-FBA9DA28D1F9}"/>
              </a:ext>
            </a:extLst>
          </p:cNvPr>
          <p:cNvSpPr/>
          <p:nvPr/>
        </p:nvSpPr>
        <p:spPr>
          <a:xfrm>
            <a:off x="5394576" y="1878790"/>
            <a:ext cx="569394" cy="1918441"/>
          </a:xfrm>
          <a:prstGeom prst="leftBrace">
            <a:avLst>
              <a:gd name="adj1" fmla="val 8333"/>
              <a:gd name="adj2" fmla="val 3514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84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20413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the softmax to soft and differentiable top-k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17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C702F-B153-F74A-8229-BCA4703D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40"/>
          <a:stretch/>
        </p:blipFill>
        <p:spPr>
          <a:xfrm>
            <a:off x="5265470" y="3176695"/>
            <a:ext cx="2921928" cy="2764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341AF-2C9C-9B49-B566-183C3E183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7" y="2959957"/>
            <a:ext cx="3799058" cy="328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/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𝑘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027621-927F-B344-8DF6-16080B46A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69"/>
          <a:stretch/>
        </p:blipFill>
        <p:spPr>
          <a:xfrm>
            <a:off x="8599896" y="3164949"/>
            <a:ext cx="3213839" cy="2764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/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0≤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blipFill>
                <a:blip r:embed="rId5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BD5A472C-81CA-3D47-AB3B-817AAD2621CA}"/>
              </a:ext>
            </a:extLst>
          </p:cNvPr>
          <p:cNvSpPr/>
          <p:nvPr/>
        </p:nvSpPr>
        <p:spPr>
          <a:xfrm>
            <a:off x="5501116" y="1862487"/>
            <a:ext cx="996708" cy="619967"/>
          </a:xfrm>
          <a:prstGeom prst="rightArrow">
            <a:avLst>
              <a:gd name="adj1" fmla="val 31091"/>
              <a:gd name="adj2" fmla="val 50000"/>
            </a:avLst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D67B6634-6513-BE4E-0B2C-D4B25CC5FB8B}"/>
              </a:ext>
            </a:extLst>
          </p:cNvPr>
          <p:cNvSpPr txBox="1">
            <a:spLocks/>
          </p:cNvSpPr>
          <p:nvPr/>
        </p:nvSpPr>
        <p:spPr>
          <a:xfrm>
            <a:off x="393896" y="6022476"/>
            <a:ext cx="4346916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Contours of the e</a:t>
            </a:r>
            <a:r>
              <a:rPr lang="en-US" sz="1600" b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ntropy penalties</a:t>
            </a:r>
            <a:endParaRPr lang="en-US" sz="16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BF15CD9-D666-5E7E-8FB8-55C1119635A0}"/>
              </a:ext>
            </a:extLst>
          </p:cNvPr>
          <p:cNvSpPr txBox="1">
            <a:spLocks/>
          </p:cNvSpPr>
          <p:nvPr/>
        </p:nvSpPr>
        <p:spPr>
          <a:xfrm>
            <a:off x="1866209" y="104732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Limited multi-label projection layer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2019.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/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11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blipFill>
                <a:blip r:embed="rId6"/>
                <a:stretch>
                  <a:fillRect t="-95238" b="-1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990BAD5-D6FF-7DC6-9054-404C615C6AAB}"/>
              </a:ext>
            </a:extLst>
          </p:cNvPr>
          <p:cNvSpPr/>
          <p:nvPr/>
        </p:nvSpPr>
        <p:spPr>
          <a:xfrm>
            <a:off x="9391426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65BE1-DFF4-EF95-582D-2CC09C5CC105}"/>
              </a:ext>
            </a:extLst>
          </p:cNvPr>
          <p:cNvSpPr/>
          <p:nvPr/>
        </p:nvSpPr>
        <p:spPr>
          <a:xfrm>
            <a:off x="4520225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8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Differentiable permutations, sorting and SVMs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</p:spPr>
            <p:txBody>
              <a:bodyPr/>
              <a:lstStyle/>
              <a:p>
                <a:r>
                  <a:rPr lang="en-US" b="1" dirty="0">
                    <a:cs typeface="Helvetica Neue" panose="02000503000000020004" pitchFamily="2" charset="0"/>
                  </a:rPr>
                  <a:t>Differentiable permutations and sorting </a:t>
                </a:r>
                <a:r>
                  <a:rPr lang="en-US" dirty="0">
                    <a:cs typeface="Helvetica Neue" panose="02000503000000020004" pitchFamily="2" charset="0"/>
                  </a:rPr>
                  <a:t>(Gumbel-</a:t>
                </a:r>
                <a:r>
                  <a:rPr lang="en-US" dirty="0" err="1">
                    <a:cs typeface="Helvetica Neue" panose="02000503000000020004" pitchFamily="2" charset="0"/>
                  </a:rPr>
                  <a:t>Sinkhorn</a:t>
                </a:r>
                <a:r>
                  <a:rPr lang="en-US" dirty="0">
                    <a:cs typeface="Helvetica Neue" panose="02000503000000020004" pitchFamily="2" charset="0"/>
                  </a:rPr>
                  <a:t>)</a:t>
                </a:r>
                <a:r>
                  <a:rPr lang="en-US" b="1" dirty="0"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cs typeface="Helvetica Neue" panose="02000503000000020004" pitchFamily="2" charset="0"/>
                  </a:rPr>
                  <a:t>Projection onto the </a:t>
                </a:r>
                <a:r>
                  <a:rPr lang="en-US" b="1" dirty="0">
                    <a:cs typeface="Helvetica Neue" panose="02000503000000020004" pitchFamily="2" charset="0"/>
                  </a:rPr>
                  <a:t>Birkhoff polytope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b="1" dirty="0">
                    <a:cs typeface="Helvetica Neue" panose="02000503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  <a:blipFill>
                <a:blip r:embed="rId2"/>
                <a:stretch>
                  <a:fillRect l="-867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18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D9C50-FBD9-444C-8B56-8E62443A0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11880"/>
            <a:ext cx="5694717" cy="224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{0, 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  <a:blipFill>
                <a:blip r:embed="rId4"/>
                <a:stretch>
                  <a:fillRect t="-89888" b="-9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≥0,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03E8395-CA9F-A547-AFE6-2D18971EEDF0}"/>
              </a:ext>
            </a:extLst>
          </p:cNvPr>
          <p:cNvSpPr txBox="1">
            <a:spLocks/>
          </p:cNvSpPr>
          <p:nvPr/>
        </p:nvSpPr>
        <p:spPr>
          <a:xfrm>
            <a:off x="268972" y="3741371"/>
            <a:ext cx="6075557" cy="86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Differentiable SVMs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(MetaOptNet)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Differentiate the decision boundary w.r.t.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6C617-60B5-4F40-241E-9EAF0F2B7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010" y="1332912"/>
            <a:ext cx="4883990" cy="2465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/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>
            <a:extLst>
              <a:ext uri="{FF2B5EF4-FFF2-40B4-BE49-F238E27FC236}">
                <a16:creationId xmlns:a16="http://schemas.microsoft.com/office/drawing/2014/main" id="{D7451FCD-A5FF-2C8D-C6B2-22097AA63DC7}"/>
              </a:ext>
            </a:extLst>
          </p:cNvPr>
          <p:cNvSpPr txBox="1">
            <a:spLocks/>
          </p:cNvSpPr>
          <p:nvPr/>
        </p:nvSpPr>
        <p:spPr>
          <a:xfrm>
            <a:off x="278554" y="3192540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latent permutations with Gumbel-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Sinkhorn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Mena et al., ICLR 2018.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6D254FC-63A0-7B33-F7E1-29951B2245A7}"/>
              </a:ext>
            </a:extLst>
          </p:cNvPr>
          <p:cNvSpPr txBox="1">
            <a:spLocks/>
          </p:cNvSpPr>
          <p:nvPr/>
        </p:nvSpPr>
        <p:spPr>
          <a:xfrm>
            <a:off x="278554" y="5562632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Meta-learning with differentiable convex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Lee et al., CVPR 2019.</a:t>
            </a:r>
          </a:p>
        </p:txBody>
      </p:sp>
    </p:spTree>
    <p:extLst>
      <p:ext uri="{BB962C8B-B14F-4D97-AF65-F5344CB8AC3E}">
        <p14:creationId xmlns:p14="http://schemas.microsoft.com/office/powerpoint/2010/main" val="337168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9C3-9236-2371-3451-78D82411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8" y="274638"/>
            <a:ext cx="11963400" cy="1143000"/>
          </a:xfrm>
        </p:spPr>
        <p:txBody>
          <a:bodyPr>
            <a:normAutofit/>
          </a:bodyPr>
          <a:lstStyle/>
          <a:p>
            <a:r>
              <a:rPr lang="en-US" dirty="0"/>
              <a:t>Sensitivity and perturbation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Adjoint derivatives </a:t>
                </a:r>
                <a:r>
                  <a:rPr lang="en-US" dirty="0"/>
                  <a:t>for optimization problems have been studied for decades</a:t>
                </a:r>
              </a:p>
              <a:p>
                <a:r>
                  <a:rPr lang="en-US" dirty="0"/>
                  <a:t>We have focused on uses for learning, but also widely used for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 analysis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Logistic regression example</a:t>
                </a:r>
              </a:p>
              <a:p>
                <a:r>
                  <a:rPr lang="en-US" dirty="0"/>
                  <a:t>Find optimal decision boundary: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just a function </a:t>
                </a:r>
                <a:r>
                  <a:rPr lang="en-US" dirty="0"/>
                  <a:t>of the data</a:t>
                </a:r>
              </a:p>
              <a:p>
                <a:endParaRPr lang="en-US" dirty="0"/>
              </a:p>
              <a:p>
                <a:r>
                  <a:rPr lang="en-US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provide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</a:t>
                </a:r>
                <a:r>
                  <a:rPr lang="en-US" dirty="0"/>
                  <a:t> to the data 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Show how much the data impacts the decision boundary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8B722-80B3-C453-30C5-AC19FB45F0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F464-03ED-8FE2-B5E9-A5797E98E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133A-8BC7-2CAD-4C29-630BA538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/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blipFill>
                <a:blip r:embed="rId3"/>
                <a:stretch>
                  <a:fillRect l="-1119" t="-141818" r="-1866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CB5E4378-EC36-7BC9-C01B-13A8A7FE5A19}"/>
              </a:ext>
            </a:extLst>
          </p:cNvPr>
          <p:cNvSpPr txBox="1">
            <a:spLocks/>
          </p:cNvSpPr>
          <p:nvPr/>
        </p:nvSpPr>
        <p:spPr>
          <a:xfrm>
            <a:off x="1866745" y="117447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42023-9A14-DFD9-90C8-4C4D1B121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2453833"/>
            <a:ext cx="4780412" cy="34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4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crucial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r>
              <a:rPr lang="en-US" i="1" dirty="0"/>
              <a:t>Optimization </a:t>
            </a:r>
            <a:r>
              <a:rPr lang="en-US" dirty="0"/>
              <a:t>is a </a:t>
            </a:r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decision-making</a:t>
            </a:r>
            <a:r>
              <a:rPr lang="en-US" dirty="0"/>
              <a:t> paradigm and </a:t>
            </a:r>
            <a:r>
              <a:rPr lang="en-US" b="1" dirty="0"/>
              <a:t>encodes reasoning operations</a:t>
            </a:r>
          </a:p>
          <a:p>
            <a:br>
              <a:rPr lang="en-US" dirty="0"/>
            </a:br>
            <a:r>
              <a:rPr lang="en-US" dirty="0"/>
              <a:t>Breakthroughs over the past century enabled by optimization advancements include: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​making</a:t>
            </a:r>
            <a:r>
              <a:rPr lang="en-US" dirty="0"/>
              <a:t> </a:t>
            </a:r>
            <a:r>
              <a:rPr lang="en-US" b="1" dirty="0"/>
              <a:t>operational decisions</a:t>
            </a:r>
            <a:r>
              <a:rPr lang="en-US" dirty="0"/>
              <a:t> based on future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efficiently </a:t>
            </a:r>
            <a:r>
              <a:rPr lang="en-US" b="1" dirty="0"/>
              <a:t>transporting</a:t>
            </a:r>
            <a:r>
              <a:rPr lang="en-US" dirty="0"/>
              <a:t> or </a:t>
            </a:r>
            <a:r>
              <a:rPr lang="en-US" b="1" dirty="0"/>
              <a:t>matching</a:t>
            </a:r>
            <a:r>
              <a:rPr lang="en-US" dirty="0"/>
              <a:t> resources, information, and measures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transport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generative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​​allocating</a:t>
            </a:r>
            <a:r>
              <a:rPr lang="en-US" dirty="0"/>
              <a:t> budgets and portfolios,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designing</a:t>
            </a:r>
            <a:r>
              <a:rPr lang="en-US" dirty="0"/>
              <a:t> materials, molecules, and other structures,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solving</a:t>
            </a:r>
            <a:r>
              <a:rPr lang="en-US" dirty="0"/>
              <a:t> </a:t>
            </a:r>
            <a:r>
              <a:rPr lang="en-US" b="1" dirty="0"/>
              <a:t>inverse problems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infers underlying hidden costs, incentives, geometries, terrains, and other 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parameter learning </a:t>
            </a:r>
            <a:r>
              <a:rPr lang="en-US" dirty="0"/>
              <a:t>of predictive and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1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6A6D3C79-2F2A-2B62-878A-2AE5D7550560}"/>
              </a:ext>
            </a:extLst>
          </p:cNvPr>
          <p:cNvSpPr/>
          <p:nvPr/>
        </p:nvSpPr>
        <p:spPr>
          <a:xfrm>
            <a:off x="539646" y="4573784"/>
            <a:ext cx="1349116" cy="39020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DD8E7-8F40-4F77-FC35-7AA696E6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498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Differentiable control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1F9CD63-39D5-CC72-BD52-25123A549E86}"/>
              </a:ext>
            </a:extLst>
          </p:cNvPr>
          <p:cNvSpPr/>
          <p:nvPr/>
        </p:nvSpPr>
        <p:spPr>
          <a:xfrm flipH="1">
            <a:off x="2551647" y="3213312"/>
            <a:ext cx="830086" cy="3182446"/>
          </a:xfrm>
          <a:prstGeom prst="arc">
            <a:avLst>
              <a:gd name="adj1" fmla="val 16262408"/>
              <a:gd name="adj2" fmla="val 5373965"/>
            </a:avLst>
          </a:prstGeom>
          <a:ln w="50800"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E916C21-ECDD-E21B-66A2-8638E98EB8D0}"/>
              </a:ext>
            </a:extLst>
          </p:cNvPr>
          <p:cNvSpPr txBox="1">
            <a:spLocks/>
          </p:cNvSpPr>
          <p:nvPr/>
        </p:nvSpPr>
        <p:spPr>
          <a:xfrm>
            <a:off x="-23974" y="4185936"/>
            <a:ext cx="2818747" cy="79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differentiable control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8AEF08B-79C9-47AB-BF1B-C5B0E3D0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2" y="1340687"/>
            <a:ext cx="10972800" cy="1066677"/>
          </a:xfrm>
        </p:spPr>
        <p:txBody>
          <a:bodyPr>
            <a:normAutofit/>
          </a:bodyPr>
          <a:lstStyle/>
          <a:p>
            <a:r>
              <a:rPr lang="en-US" dirty="0"/>
              <a:t>We can often measure the </a:t>
            </a:r>
            <a:r>
              <a:rPr lang="en-US" b="1" dirty="0"/>
              <a:t>downstream performance</a:t>
            </a:r>
            <a:r>
              <a:rPr lang="en-US" dirty="0"/>
              <a:t> induced by the controller</a:t>
            </a:r>
            <a:endParaRPr lang="en-US" b="1" dirty="0"/>
          </a:p>
          <a:p>
            <a:r>
              <a:rPr lang="en-US" b="1" dirty="0"/>
              <a:t>Idea: optimize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(i.e., tune/learn)</a:t>
            </a:r>
            <a:r>
              <a:rPr lang="en-US" dirty="0"/>
              <a:t> the parameters for a </a:t>
            </a:r>
            <a:r>
              <a:rPr lang="en-US" b="1" dirty="0"/>
              <a:t>downstream performance metric</a:t>
            </a:r>
          </a:p>
          <a:p>
            <a:r>
              <a:rPr lang="en-US" dirty="0"/>
              <a:t>by </a:t>
            </a:r>
            <a:r>
              <a:rPr lang="en-US" b="1" dirty="0"/>
              <a:t>differentiating through the control optimization problem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E57808-D25C-052A-6251-3200C04DCF2F}"/>
              </a:ext>
            </a:extLst>
          </p:cNvPr>
          <p:cNvCxnSpPr/>
          <p:nvPr/>
        </p:nvCxnSpPr>
        <p:spPr>
          <a:xfrm>
            <a:off x="574752" y="2452333"/>
            <a:ext cx="10972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/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or</a:t>
                </a: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Source Sans Pro" panose="020B0503030403020204" pitchFamily="34" charset="0"/>
                            <a:ea typeface="Source Sans Pro" panose="020B0503030403020204" pitchFamily="34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blipFill>
                <a:blip r:embed="rId4"/>
                <a:stretch>
                  <a:fillRect l="-29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F29F05D6-6101-34AA-C566-FA2522C6D9CB}"/>
              </a:ext>
            </a:extLst>
          </p:cNvPr>
          <p:cNvSpPr/>
          <p:nvPr/>
        </p:nvSpPr>
        <p:spPr>
          <a:xfrm>
            <a:off x="5859443" y="4130566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C60470-14E5-E609-CCFB-CEAFF73C3DB4}"/>
              </a:ext>
            </a:extLst>
          </p:cNvPr>
          <p:cNvSpPr/>
          <p:nvPr/>
        </p:nvSpPr>
        <p:spPr>
          <a:xfrm>
            <a:off x="8656955" y="4139619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C7B44F-BDB6-CCFE-8394-A850D566E810}"/>
              </a:ext>
            </a:extLst>
          </p:cNvPr>
          <p:cNvSpPr/>
          <p:nvPr/>
        </p:nvSpPr>
        <p:spPr>
          <a:xfrm>
            <a:off x="2900744" y="3748498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0D71CF-9E68-88E6-7076-CE937A5BC3F4}"/>
              </a:ext>
            </a:extLst>
          </p:cNvPr>
          <p:cNvSpPr/>
          <p:nvPr/>
        </p:nvSpPr>
        <p:spPr>
          <a:xfrm>
            <a:off x="10702039" y="4142690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5459E4-4D77-6953-B49E-E66803024323}"/>
              </a:ext>
            </a:extLst>
          </p:cNvPr>
          <p:cNvSpPr/>
          <p:nvPr/>
        </p:nvSpPr>
        <p:spPr>
          <a:xfrm>
            <a:off x="7372667" y="4139619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AD923-F436-C43A-F7ED-140F5B73A379}"/>
              </a:ext>
            </a:extLst>
          </p:cNvPr>
          <p:cNvSpPr txBox="1"/>
          <p:nvPr/>
        </p:nvSpPr>
        <p:spPr>
          <a:xfrm>
            <a:off x="6098509" y="383318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59C33A-6CC0-0313-35BA-B73DC6338416}"/>
              </a:ext>
            </a:extLst>
          </p:cNvPr>
          <p:cNvSpPr txBox="1"/>
          <p:nvPr/>
        </p:nvSpPr>
        <p:spPr>
          <a:xfrm>
            <a:off x="9034717" y="383318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54E25E-B81F-DF11-CA76-0A85E7043D46}"/>
              </a:ext>
            </a:extLst>
          </p:cNvPr>
          <p:cNvSpPr txBox="1"/>
          <p:nvPr/>
        </p:nvSpPr>
        <p:spPr>
          <a:xfrm>
            <a:off x="10525284" y="38331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700E9A-08C9-780F-34AA-243986D6F9F7}"/>
              </a:ext>
            </a:extLst>
          </p:cNvPr>
          <p:cNvSpPr txBox="1"/>
          <p:nvPr/>
        </p:nvSpPr>
        <p:spPr>
          <a:xfrm>
            <a:off x="7345609" y="383318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  <a:blipFill>
                <a:blip r:embed="rId6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94D04E-27C3-1935-D578-DB7AD1151F5A}"/>
              </a:ext>
            </a:extLst>
          </p:cNvPr>
          <p:cNvCxnSpPr>
            <a:cxnSpLocks/>
          </p:cNvCxnSpPr>
          <p:nvPr/>
        </p:nvCxnSpPr>
        <p:spPr>
          <a:xfrm>
            <a:off x="3330582" y="3213312"/>
            <a:ext cx="0" cy="53518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AF9C3C-9082-2F44-1C1A-E99E0AB7899A}"/>
              </a:ext>
            </a:extLst>
          </p:cNvPr>
          <p:cNvCxnSpPr>
            <a:cxnSpLocks/>
          </p:cNvCxnSpPr>
          <p:nvPr/>
        </p:nvCxnSpPr>
        <p:spPr>
          <a:xfrm>
            <a:off x="3368440" y="4888919"/>
            <a:ext cx="0" cy="42426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3CFA4DC-8CF1-9879-04BB-8A7F355C17E6}"/>
              </a:ext>
            </a:extLst>
          </p:cNvPr>
          <p:cNvSpPr/>
          <p:nvPr/>
        </p:nvSpPr>
        <p:spPr>
          <a:xfrm>
            <a:off x="2897729" y="2830806"/>
            <a:ext cx="895431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BEB113-EED5-66DF-5372-B3813E63F0F0}"/>
              </a:ext>
            </a:extLst>
          </p:cNvPr>
          <p:cNvSpPr/>
          <p:nvPr/>
        </p:nvSpPr>
        <p:spPr>
          <a:xfrm>
            <a:off x="2919192" y="5292513"/>
            <a:ext cx="2021107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B51BCC5-2345-5CEF-4977-92D86601EE91}"/>
              </a:ext>
            </a:extLst>
          </p:cNvPr>
          <p:cNvSpPr txBox="1">
            <a:spLocks/>
          </p:cNvSpPr>
          <p:nvPr/>
        </p:nvSpPr>
        <p:spPr>
          <a:xfrm>
            <a:off x="3802858" y="2809017"/>
            <a:ext cx="4009953" cy="730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controller </a:t>
            </a:r>
            <a:r>
              <a:rPr lang="en-US" b="1" dirty="0"/>
              <a:t>parameters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(design space of cost and model)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0CDF605-971A-0E33-5A1A-1EFAF7E695E4}"/>
              </a:ext>
            </a:extLst>
          </p:cNvPr>
          <p:cNvSpPr txBox="1">
            <a:spLocks/>
          </p:cNvSpPr>
          <p:nvPr/>
        </p:nvSpPr>
        <p:spPr>
          <a:xfrm>
            <a:off x="7949976" y="3355770"/>
            <a:ext cx="4009953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solve</a:t>
            </a:r>
            <a:r>
              <a:rPr lang="en-US"/>
              <a:t> control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70E79A-09FF-3E8C-DFC0-1C3082D8A389}"/>
              </a:ext>
            </a:extLst>
          </p:cNvPr>
          <p:cNvSpPr/>
          <p:nvPr/>
        </p:nvSpPr>
        <p:spPr>
          <a:xfrm>
            <a:off x="2943718" y="6220177"/>
            <a:ext cx="1253779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791B5D8-54DB-B034-1AE0-F0878C244756}"/>
              </a:ext>
            </a:extLst>
          </p:cNvPr>
          <p:cNvCxnSpPr>
            <a:cxnSpLocks/>
          </p:cNvCxnSpPr>
          <p:nvPr/>
        </p:nvCxnSpPr>
        <p:spPr>
          <a:xfrm>
            <a:off x="3355513" y="5696594"/>
            <a:ext cx="0" cy="429842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69B16DD1-D501-7C80-22D9-AD11E882C8A3}"/>
              </a:ext>
            </a:extLst>
          </p:cNvPr>
          <p:cNvSpPr txBox="1">
            <a:spLocks/>
          </p:cNvSpPr>
          <p:nvPr/>
        </p:nvSpPr>
        <p:spPr>
          <a:xfrm>
            <a:off x="4910101" y="5292610"/>
            <a:ext cx="445244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execute</a:t>
            </a:r>
            <a:r>
              <a:rPr lang="en-US"/>
              <a:t> control policy on the system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3B435DF-A4E6-36EA-7199-87702B11E63D}"/>
              </a:ext>
            </a:extLst>
          </p:cNvPr>
          <p:cNvSpPr txBox="1">
            <a:spLocks/>
          </p:cNvSpPr>
          <p:nvPr/>
        </p:nvSpPr>
        <p:spPr>
          <a:xfrm>
            <a:off x="4174955" y="6215382"/>
            <a:ext cx="652708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measure downstream performance </a:t>
            </a:r>
            <a:r>
              <a:rPr lang="en-US" dirty="0"/>
              <a:t>of the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blipFill>
                <a:blip r:embed="rId9"/>
                <a:stretch>
                  <a:fillRect l="-1794" t="-5714" b="-85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D54C1E94-7CE2-3063-2DA5-9BD6971AD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806" y="2560394"/>
            <a:ext cx="548517" cy="9863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468E9-5365-05F6-5F57-8F6930F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D54879-7851-87DC-5E6D-FC3E076D42F1}"/>
              </a:ext>
            </a:extLst>
          </p:cNvPr>
          <p:cNvSpPr txBox="1">
            <a:spLocks/>
          </p:cNvSpPr>
          <p:nvPr/>
        </p:nvSpPr>
        <p:spPr>
          <a:xfrm>
            <a:off x="1015020" y="1001961"/>
            <a:ext cx="10168796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 for end-to-end planning and control.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NeurIPS 2018.        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5875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158775-2521-D400-CCAC-5CBDA52D9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69" y="2395236"/>
            <a:ext cx="7942132" cy="1733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23EAA-C81D-3482-2034-65BB9AF3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as a loss for downstream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44CC-D689-1F53-55CD-F490659F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5453"/>
            <a:ext cx="10972800" cy="1384343"/>
          </a:xfrm>
        </p:spPr>
        <p:txBody>
          <a:bodyPr/>
          <a:lstStyle/>
          <a:p>
            <a:r>
              <a:rPr lang="en-US" dirty="0"/>
              <a:t>A model’s predictions may be used in a </a:t>
            </a:r>
            <a:r>
              <a:rPr lang="en-US" b="1" dirty="0"/>
              <a:t>downstream optimization problem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scheduling)</a:t>
            </a:r>
          </a:p>
          <a:p>
            <a:r>
              <a:rPr lang="en-US" b="1" dirty="0"/>
              <a:t>Challenge: models are inaccurate </a:t>
            </a:r>
            <a:r>
              <a:rPr lang="en-US" dirty="0"/>
              <a:t>and </a:t>
            </a:r>
            <a:r>
              <a:rPr lang="en-US" b="1" dirty="0"/>
              <a:t>not aware of how errors impact the downstream problem</a:t>
            </a:r>
          </a:p>
          <a:p>
            <a:r>
              <a:rPr lang="en-US" b="1" dirty="0"/>
              <a:t>Idea: </a:t>
            </a:r>
            <a:r>
              <a:rPr lang="en-US" dirty="0"/>
              <a:t>use the </a:t>
            </a:r>
            <a:r>
              <a:rPr lang="en-US" b="1" dirty="0"/>
              <a:t>downstream optimizer as a loss </a:t>
            </a:r>
            <a:r>
              <a:rPr lang="en-US" dirty="0"/>
              <a:t>for the model using differentiable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A42DD-B9EB-CD2C-5A2F-2E0A0EE2C4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C4637-39A2-C2A3-0005-67CBA3C00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6BCF9-8BE4-25DA-36CE-99A6512B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878C1E-3BB0-CDEF-9BF8-EEC426B3E460}"/>
              </a:ext>
            </a:extLst>
          </p:cNvPr>
          <p:cNvSpPr txBox="1">
            <a:spLocks/>
          </p:cNvSpPr>
          <p:nvPr/>
        </p:nvSpPr>
        <p:spPr>
          <a:xfrm>
            <a:off x="1852231" y="1049023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Task-based end-to-end model learning in stochastic optimization.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Donti, Amos, and Kolter, NeurIPS 2017.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BE4F5B-6C49-C775-CB87-D429D818C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67" r="38013"/>
          <a:stretch/>
        </p:blipFill>
        <p:spPr>
          <a:xfrm>
            <a:off x="3159940" y="4110309"/>
            <a:ext cx="4817869" cy="1696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267AA-DDC0-40B2-8C4C-BFB33E4DD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871" y="5806455"/>
            <a:ext cx="5479432" cy="486589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F9B38C23-D3E9-1669-52C9-6EFEFB9B95CF}"/>
              </a:ext>
            </a:extLst>
          </p:cNvPr>
          <p:cNvSpPr/>
          <p:nvPr/>
        </p:nvSpPr>
        <p:spPr>
          <a:xfrm rot="16200000">
            <a:off x="5447321" y="1779190"/>
            <a:ext cx="243105" cy="48178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9F03-0F23-1A14-AB72-292DAF9D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8216-1C05-5403-02F9-2281027D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1214"/>
            <a:ext cx="11376752" cy="4525963"/>
          </a:xfrm>
        </p:spPr>
        <p:txBody>
          <a:bodyPr/>
          <a:lstStyle/>
          <a:p>
            <a:r>
              <a:rPr lang="en-US" b="1" dirty="0"/>
              <a:t>Manually: </a:t>
            </a:r>
            <a:r>
              <a:rPr lang="en-US" dirty="0"/>
              <a:t>unroll or implicitly differentiate the optimality conditions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(such as the KKT system)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original differentiable QP implementation was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~1k lines of code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make efficient</a:t>
            </a:r>
          </a:p>
          <a:p>
            <a:endParaRPr lang="en-US" b="1" dirty="0"/>
          </a:p>
          <a:p>
            <a:r>
              <a:rPr lang="en-US" b="1" dirty="0"/>
              <a:t>Use a software package</a:t>
            </a:r>
            <a:r>
              <a:rPr lang="en-US" dirty="0"/>
              <a:t> to prototype such as: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cvxpylayers</a:t>
            </a:r>
            <a:r>
              <a:rPr lang="en-US" dirty="0"/>
              <a:t>: differentiable convex optimization in CVXPY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[Agrawal*, Amos*, et al., NeurIPS 2019]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rgbClr val="4EB648"/>
                </a:solidFill>
              </a:rPr>
              <a:t>Implements a differentiable QP in ~10 lines of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Theseus</a:t>
            </a:r>
            <a:r>
              <a:rPr lang="en-US" dirty="0"/>
              <a:t>: differentiable non-linear least squares with a focus on robotics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[Pineda et al., NeurIPS 2022]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higher</a:t>
            </a:r>
            <a:r>
              <a:rPr lang="en-US" dirty="0"/>
              <a:t>: differentiable unrolled optimizers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Grefenstette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2019]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CD6EB-1070-0E4F-7F67-226170F204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17030-C6EF-69E0-175B-7D5EEED5D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05E-FF09-E288-0E8B-520092FA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2" descr="cvxpylayers logo">
            <a:extLst>
              <a:ext uri="{FF2B5EF4-FFF2-40B4-BE49-F238E27FC236}">
                <a16:creationId xmlns:a16="http://schemas.microsoft.com/office/drawing/2014/main" id="{A363B124-6B4E-8675-2F54-A88B846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37" y="4524631"/>
            <a:ext cx="5618736" cy="146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D83BDB-1FCE-B611-E30E-ED9BEBD3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0" y="3606780"/>
            <a:ext cx="4991075" cy="18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er logo">
            <a:extLst>
              <a:ext uri="{FF2B5EF4-FFF2-40B4-BE49-F238E27FC236}">
                <a16:creationId xmlns:a16="http://schemas.microsoft.com/office/drawing/2014/main" id="{50BCF14C-50D8-9391-028F-19DA8402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4" y="5085643"/>
            <a:ext cx="3621365" cy="10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CVXPY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23</a:t>
            </a:fld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6E42F9-9486-9726-F707-266F6591C572}"/>
              </a:ext>
            </a:extLst>
          </p:cNvPr>
          <p:cNvGrpSpPr/>
          <p:nvPr/>
        </p:nvGrpSpPr>
        <p:grpSpPr>
          <a:xfrm>
            <a:off x="5501473" y="4757323"/>
            <a:ext cx="6563117" cy="1372236"/>
            <a:chOff x="5819102" y="4823733"/>
            <a:chExt cx="6245488" cy="130582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EF54EDC-2349-D24D-BA61-27C175386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63" t="60613" r="22063" b="6864"/>
            <a:stretch/>
          </p:blipFill>
          <p:spPr>
            <a:xfrm>
              <a:off x="5819102" y="5298205"/>
              <a:ext cx="6245488" cy="83135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B973C86-D453-E14F-B192-F84648D5E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9102" y="4823733"/>
              <a:ext cx="3365500" cy="469900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5498262" y="4311797"/>
            <a:ext cx="4127004" cy="445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Before: </a:t>
            </a:r>
            <a:r>
              <a:rPr lang="en-US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1k lines of code, </a:t>
            </a:r>
            <a:r>
              <a:rPr lang="en-US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now:</a:t>
            </a:r>
            <a:endParaRPr lang="en-US" dirty="0">
              <a:solidFill>
                <a:srgbClr val="98202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35DF1-6BE9-0E85-05BA-09D126C08936}"/>
              </a:ext>
            </a:extLst>
          </p:cNvPr>
          <p:cNvGrpSpPr/>
          <p:nvPr/>
        </p:nvGrpSpPr>
        <p:grpSpPr>
          <a:xfrm>
            <a:off x="580974" y="4245349"/>
            <a:ext cx="4536790" cy="2211189"/>
            <a:chOff x="926259" y="2256021"/>
            <a:chExt cx="4536790" cy="2211189"/>
          </a:xfrm>
        </p:grpSpPr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534B138C-8867-AD45-9701-BEF9A90ACC71}"/>
                </a:ext>
              </a:extLst>
            </p:cNvPr>
            <p:cNvSpPr/>
            <p:nvPr/>
          </p:nvSpPr>
          <p:spPr>
            <a:xfrm>
              <a:off x="926259" y="2285913"/>
              <a:ext cx="4526280" cy="1965960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7">
              <a:extLst>
                <a:ext uri="{FF2B5EF4-FFF2-40B4-BE49-F238E27FC236}">
                  <a16:creationId xmlns:a16="http://schemas.microsoft.com/office/drawing/2014/main" id="{1B39F553-BB64-F549-A754-D4ED55078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057" y="3759113"/>
              <a:ext cx="4507992" cy="18288"/>
            </a:xfrm>
            <a:prstGeom prst="line">
              <a:avLst/>
            </a:prstGeom>
            <a:ln w="38100"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             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≤</m:t>
                        </m:r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  <a:p>
                  <a:pPr algn="ctr"/>
                  <a:r>
                    <a:rPr lang="en-US" b="1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Parameters/Submodules </a:t>
                  </a:r>
                  <a:r>
                    <a:rPr lang="en-US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𝑞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</m:oMath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blipFill>
                  <a:blip r:embed="rId4"/>
                  <a:stretch>
                    <a:fillRect l="-575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ED73565-0AB1-097F-D479-AEAEAB29CC1F}"/>
              </a:ext>
            </a:extLst>
          </p:cNvPr>
          <p:cNvSpPr txBox="1">
            <a:spLocks/>
          </p:cNvSpPr>
          <p:nvPr/>
        </p:nvSpPr>
        <p:spPr>
          <a:xfrm>
            <a:off x="1866745" y="114411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2" descr="cvxpylayers logo">
            <a:extLst>
              <a:ext uri="{FF2B5EF4-FFF2-40B4-BE49-F238E27FC236}">
                <a16:creationId xmlns:a16="http://schemas.microsoft.com/office/drawing/2014/main" id="{EE2C0DCF-0FD4-CF34-3CAF-180E6FBF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807" y="1780384"/>
            <a:ext cx="6963941" cy="18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8210B3-2F27-9F54-DF95-DB0DFB5B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597" y="3522228"/>
            <a:ext cx="2992581" cy="56904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(Officially part of CVXPY!)</a:t>
            </a:r>
          </a:p>
        </p:txBody>
      </p:sp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Foundations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convex optimization layers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control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AEFF0-6A37-5DB2-C125-732A3FC68261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AC9DE9-B771-C52D-1D53-6FE2DBB9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574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EE1426-933C-D08C-BF2A-C34F47D42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74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26E2-3B65-01BC-2D63-3083EA7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80" y="274638"/>
            <a:ext cx="109728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98202C"/>
                </a:solidFill>
              </a:rPr>
              <a:t>Difficulty: </a:t>
            </a:r>
            <a:r>
              <a:rPr lang="en-US" sz="3600" dirty="0"/>
              <a:t>optimization is computationally expensive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1723-7323-669B-284E-C70BD66F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1714"/>
            <a:ext cx="10972800" cy="1157870"/>
          </a:xfrm>
        </p:spPr>
        <p:txBody>
          <a:bodyPr>
            <a:normAutofit/>
          </a:bodyPr>
          <a:lstStyle/>
          <a:p>
            <a:r>
              <a:rPr lang="en-US" dirty="0"/>
              <a:t>Sometimes solving just </a:t>
            </a:r>
            <a:r>
              <a:rPr lang="en-US" b="1" dirty="0">
                <a:cs typeface="Helvetica Neue" panose="02000503000000020004" pitchFamily="2" charset="0"/>
              </a:rPr>
              <a:t>once</a:t>
            </a:r>
            <a:r>
              <a:rPr lang="en-US" dirty="0"/>
              <a:t> may be difficult</a:t>
            </a:r>
          </a:p>
          <a:p>
            <a:r>
              <a:rPr lang="en-US" dirty="0"/>
              <a:t>Exasperated when </a:t>
            </a:r>
            <a:r>
              <a:rPr lang="en-US" b="1" dirty="0">
                <a:cs typeface="Helvetica Neue" panose="02000503000000020004" pitchFamily="2" charset="0"/>
              </a:rPr>
              <a:t>repeatedly solving</a:t>
            </a:r>
            <a:r>
              <a:rPr lang="en-US" dirty="0">
                <a:cs typeface="Helvetica Neue" panose="02000503000000020004" pitchFamily="2" charset="0"/>
              </a:rPr>
              <a:t>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e.g., as part of a differentiable optimization layer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A6E3-4712-47DC-AE19-0F9D41B05B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76D41-F777-1475-3B33-344E1BEE7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464E-5BB6-8F62-F4A9-4AE70672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BF011D-441C-B970-DBBB-AABDE5CC2C0D}"/>
              </a:ext>
            </a:extLst>
          </p:cNvPr>
          <p:cNvSpPr txBox="1">
            <a:spLocks/>
          </p:cNvSpPr>
          <p:nvPr/>
        </p:nvSpPr>
        <p:spPr>
          <a:xfrm>
            <a:off x="583580" y="385822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sz="3600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Solution: </a:t>
            </a:r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5C6672-6DB3-99CC-70A9-E9C6EB52ECE3}"/>
              </a:ext>
            </a:extLst>
          </p:cNvPr>
          <p:cNvSpPr txBox="1">
            <a:spLocks/>
          </p:cNvSpPr>
          <p:nvPr/>
        </p:nvSpPr>
        <p:spPr>
          <a:xfrm>
            <a:off x="583580" y="4722998"/>
            <a:ext cx="10972800" cy="1905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machine learning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uncover the shared structure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learning-augmented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versions of classical optimization solvers</a:t>
            </a:r>
          </a:p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Far surpasses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average or worst-case convergence rates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Also referred to 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to optimize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1A443A-0686-0261-1CBF-5320C58FE28B}"/>
              </a:ext>
            </a:extLst>
          </p:cNvPr>
          <p:cNvSpPr txBox="1">
            <a:spLocks/>
          </p:cNvSpPr>
          <p:nvPr/>
        </p:nvSpPr>
        <p:spPr>
          <a:xfrm>
            <a:off x="583580" y="216291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Insight: optimal solutions share structure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84F271-E293-B97A-7445-82A28D728670}"/>
              </a:ext>
            </a:extLst>
          </p:cNvPr>
          <p:cNvSpPr txBox="1">
            <a:spLocks/>
          </p:cNvSpPr>
          <p:nvPr/>
        </p:nvSpPr>
        <p:spPr>
          <a:xfrm>
            <a:off x="650487" y="3064856"/>
            <a:ext cx="10972800" cy="901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 problems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share structure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don’t live in isolation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3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Two key components:</a:t>
                </a:r>
              </a:p>
              <a:p>
                <a:endParaRPr lang="en-US" b="1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1. </a:t>
                </a:r>
                <a:r>
                  <a:rPr lang="en-US" b="1" dirty="0">
                    <a:cs typeface="Helvetica Neue" panose="02000503000000020004" pitchFamily="2" charset="0"/>
                  </a:rPr>
                  <a:t>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tries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Fully-amortized: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  <a:br>
                  <a:rPr lang="en-US" dirty="0"/>
                </a:br>
                <a:r>
                  <a:rPr lang="en-US" dirty="0"/>
                  <a:t>     </a:t>
                </a:r>
                <a:r>
                  <a:rPr lang="en-US" b="1" dirty="0"/>
                  <a:t>Semi-amortized: </a:t>
                </a:r>
                <a:r>
                  <a:rPr lang="en-US" dirty="0"/>
                  <a:t>Allowed to query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2. </a:t>
                </a:r>
                <a:r>
                  <a:rPr lang="en-US" b="1" dirty="0"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and optimized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Objective-based: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obj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br>
                  <a:rPr lang="en-US" b="1" dirty="0"/>
                </a:br>
                <a:r>
                  <a:rPr lang="en-US" b="1" dirty="0"/>
                  <a:t>Amortization is widely deployed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(although often not connected as amortization)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dirty="0"/>
                  <a:t>Amortized variational inference (VAEs)</a:t>
                </a:r>
                <a:br>
                  <a:rPr lang="en-US" dirty="0"/>
                </a:br>
                <a:r>
                  <a:rPr lang="en-US" dirty="0"/>
                  <a:t>Meta-learning (hypernetworks, MAML)</a:t>
                </a:r>
                <a:br>
                  <a:rPr lang="en-US" dirty="0"/>
                </a:br>
                <a:r>
                  <a:rPr lang="en-US" dirty="0"/>
                  <a:t>Reinforcement learning (policy learning for actor-critic methods, SAC)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  <a:blipFill>
                <a:blip r:embed="rId3"/>
                <a:stretch>
                  <a:fillRect l="-578" t="-769" b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E2CC1948-EF3A-5193-7091-8945A38EF703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11571642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575246" y="2075324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dirty="0"/>
              <a:t>Brandon Amos</a:t>
            </a:r>
          </a:p>
        </p:txBody>
      </p:sp>
    </p:spTree>
    <p:extLst>
      <p:ext uri="{BB962C8B-B14F-4D97-AF65-F5344CB8AC3E}">
        <p14:creationId xmlns:p14="http://schemas.microsoft.com/office/powerpoint/2010/main" val="2257548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RL policy learning is amortized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38824"/>
                <a:ext cx="10675716" cy="211929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Setup: </a:t>
                </a:r>
                <a:r>
                  <a:rPr lang="en-US" dirty="0"/>
                  <a:t>controlling a </a:t>
                </a:r>
                <a:r>
                  <a:rPr lang="en-US" b="1" dirty="0"/>
                  <a:t>continuous MDP </a:t>
                </a:r>
                <a:r>
                  <a:rPr lang="en-US" dirty="0"/>
                  <a:t>with a </a:t>
                </a:r>
                <a:r>
                  <a:rPr lang="en-US" b="1" dirty="0"/>
                  <a:t>model-free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Review: </a:t>
                </a:r>
                <a:r>
                  <a:rPr lang="en-US" dirty="0"/>
                  <a:t>Learning a policy with a </a:t>
                </a:r>
                <a:r>
                  <a:rPr lang="en-US" b="1" dirty="0"/>
                  <a:t>value gradient </a:t>
                </a:r>
                <a:r>
                  <a:rPr lang="en-US" dirty="0"/>
                  <a:t>amortizes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amortization perspective </a:t>
                </a:r>
                <a:r>
                  <a:rPr lang="en-US" dirty="0"/>
                  <a:t>easily enables </a:t>
                </a:r>
                <a:r>
                  <a:rPr lang="en-US" b="1" dirty="0"/>
                  <a:t>expanding beyond this fully-amortized setting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38824"/>
                <a:ext cx="10675716" cy="2119297"/>
              </a:xfrm>
              <a:blipFill>
                <a:blip r:embed="rId2"/>
                <a:stretch>
                  <a:fillRect l="-595" t="-178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440469-99C3-CBDE-31C6-2472DAF55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83"/>
          <a:stretch/>
        </p:blipFill>
        <p:spPr>
          <a:xfrm>
            <a:off x="6244544" y="3587463"/>
            <a:ext cx="4387176" cy="166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E6DEC-F4B5-DF9C-64A0-8BA10FB68A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8492"/>
          <a:stretch/>
        </p:blipFill>
        <p:spPr>
          <a:xfrm>
            <a:off x="3186334" y="5304687"/>
            <a:ext cx="5819331" cy="1553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798263-4DD3-460C-7944-EF298FC89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57"/>
          <a:stretch/>
        </p:blipFill>
        <p:spPr>
          <a:xfrm>
            <a:off x="1775603" y="3587463"/>
            <a:ext cx="4171854" cy="166669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4CF2C4F-1793-E8C8-57AE-356C0FB07EA4}"/>
              </a:ext>
            </a:extLst>
          </p:cNvPr>
          <p:cNvSpPr txBox="1">
            <a:spLocks/>
          </p:cNvSpPr>
          <p:nvPr/>
        </p:nvSpPr>
        <p:spPr>
          <a:xfrm>
            <a:off x="939735" y="1042121"/>
            <a:ext cx="11571642" cy="5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 learning.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L4DC 2021.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62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artpole" descr="cartpole">
            <a:hlinkClick r:id="" action="ppaction://media"/>
            <a:extLst>
              <a:ext uri="{FF2B5EF4-FFF2-40B4-BE49-F238E27FC236}">
                <a16:creationId xmlns:a16="http://schemas.microsoft.com/office/drawing/2014/main" id="{26829E9F-604E-52BC-0C5E-DEB365571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40161"/>
            <a:ext cx="121920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A3FA3-C9A2-F37E-4D6E-E360381E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742-48C5-E990-1D6B-194B8169B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9593"/>
            <a:ext cx="10972800" cy="2346177"/>
          </a:xfrm>
        </p:spPr>
        <p:txBody>
          <a:bodyPr>
            <a:normAutofit/>
          </a:bodyPr>
          <a:lstStyle/>
          <a:p>
            <a:r>
              <a:rPr lang="en-US" b="1" dirty="0"/>
              <a:t>Amortize the problem </a:t>
            </a:r>
            <a:r>
              <a:rPr lang="en-US" dirty="0"/>
              <a:t>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  <a:p>
            <a:r>
              <a:rPr lang="en-US" b="1" dirty="0"/>
              <a:t>Only search over optimal solutions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rather than the entire space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ECFEA42-C074-FB2E-22B6-CAF16AAA5E06}"/>
              </a:ext>
            </a:extLst>
          </p:cNvPr>
          <p:cNvSpPr txBox="1">
            <a:spLocks/>
          </p:cNvSpPr>
          <p:nvPr/>
        </p:nvSpPr>
        <p:spPr>
          <a:xfrm>
            <a:off x="610870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Optimal controls over time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— force 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cartpole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EBE3FF-D22F-2273-81AB-2A3683E9834E}"/>
              </a:ext>
            </a:extLst>
          </p:cNvPr>
          <p:cNvSpPr txBox="1">
            <a:spLocks/>
          </p:cNvSpPr>
          <p:nvPr/>
        </p:nvSpPr>
        <p:spPr>
          <a:xfrm>
            <a:off x="11125200" y="6518285"/>
            <a:ext cx="7112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C94FF-0F16-E982-8D2A-A067BBE202B8}"/>
              </a:ext>
            </a:extLst>
          </p:cNvPr>
          <p:cNvCxnSpPr/>
          <p:nvPr/>
        </p:nvCxnSpPr>
        <p:spPr>
          <a:xfrm>
            <a:off x="11709400" y="6694511"/>
            <a:ext cx="393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E26F0-55B1-DBAA-12AA-04329C42C0D9}"/>
              </a:ext>
            </a:extLst>
          </p:cNvPr>
          <p:cNvCxnSpPr>
            <a:cxnSpLocks/>
          </p:cNvCxnSpPr>
          <p:nvPr/>
        </p:nvCxnSpPr>
        <p:spPr>
          <a:xfrm flipH="1">
            <a:off x="10731500" y="6694511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A58EBD-2BB3-1D8E-AA7F-69A237E235F4}"/>
              </a:ext>
            </a:extLst>
          </p:cNvPr>
          <p:cNvSpPr/>
          <p:nvPr/>
        </p:nvSpPr>
        <p:spPr>
          <a:xfrm>
            <a:off x="9352142" y="1290693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8691372-0265-7E11-E609-2538819178CB}"/>
              </a:ext>
            </a:extLst>
          </p:cNvPr>
          <p:cNvSpPr/>
          <p:nvPr/>
        </p:nvSpPr>
        <p:spPr>
          <a:xfrm>
            <a:off x="9398203" y="179775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EA6A90-99CF-FABE-3E4A-CAFB7E3B2E8F}"/>
              </a:ext>
            </a:extLst>
          </p:cNvPr>
          <p:cNvSpPr txBox="1">
            <a:spLocks/>
          </p:cNvSpPr>
          <p:nvPr/>
        </p:nvSpPr>
        <p:spPr>
          <a:xfrm>
            <a:off x="9373426" y="1317279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343C33-B8C0-3C0B-5A22-D2E7A4771617}"/>
              </a:ext>
            </a:extLst>
          </p:cNvPr>
          <p:cNvSpPr txBox="1">
            <a:spLocks/>
          </p:cNvSpPr>
          <p:nvPr/>
        </p:nvSpPr>
        <p:spPr>
          <a:xfrm>
            <a:off x="9575495" y="2460626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582DC-19A6-1D94-7024-4CCBFE4260BD}"/>
              </a:ext>
            </a:extLst>
          </p:cNvPr>
          <p:cNvSpPr txBox="1">
            <a:spLocks/>
          </p:cNvSpPr>
          <p:nvPr/>
        </p:nvSpPr>
        <p:spPr>
          <a:xfrm>
            <a:off x="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Cartpole videos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5A50E62-080D-3ED3-0321-61FCC57C87D1}"/>
              </a:ext>
            </a:extLst>
          </p:cNvPr>
          <p:cNvSpPr/>
          <p:nvPr/>
        </p:nvSpPr>
        <p:spPr>
          <a:xfrm>
            <a:off x="3042496" y="2607894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859D15-2FCA-5C91-2D9C-FA662DDBDE39}"/>
              </a:ext>
            </a:extLst>
          </p:cNvPr>
          <p:cNvSpPr/>
          <p:nvPr/>
        </p:nvSpPr>
        <p:spPr>
          <a:xfrm>
            <a:off x="5840008" y="2616947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66BA34-AC55-0A96-B3B0-4C1DEAB0B2AA}"/>
              </a:ext>
            </a:extLst>
          </p:cNvPr>
          <p:cNvSpPr/>
          <p:nvPr/>
        </p:nvSpPr>
        <p:spPr>
          <a:xfrm>
            <a:off x="83797" y="222582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012D27-71C0-F343-073D-A99DFEC86E5E}"/>
              </a:ext>
            </a:extLst>
          </p:cNvPr>
          <p:cNvSpPr/>
          <p:nvPr/>
        </p:nvSpPr>
        <p:spPr>
          <a:xfrm>
            <a:off x="7885092" y="2620018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524845-4BBD-7C95-BECE-6A401E884193}"/>
              </a:ext>
            </a:extLst>
          </p:cNvPr>
          <p:cNvSpPr/>
          <p:nvPr/>
        </p:nvSpPr>
        <p:spPr>
          <a:xfrm>
            <a:off x="4555720" y="2616947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981C25-EBD1-EE5B-9996-C172F6616A2A}"/>
              </a:ext>
            </a:extLst>
          </p:cNvPr>
          <p:cNvSpPr txBox="1"/>
          <p:nvPr/>
        </p:nvSpPr>
        <p:spPr>
          <a:xfrm>
            <a:off x="3281562" y="231051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43F0A6-796B-6E0D-6EBF-4B957681F354}"/>
              </a:ext>
            </a:extLst>
          </p:cNvPr>
          <p:cNvSpPr txBox="1"/>
          <p:nvPr/>
        </p:nvSpPr>
        <p:spPr>
          <a:xfrm>
            <a:off x="6217770" y="231051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7F3B0-E739-1207-1B55-1FE500A4D439}"/>
              </a:ext>
            </a:extLst>
          </p:cNvPr>
          <p:cNvSpPr txBox="1"/>
          <p:nvPr/>
        </p:nvSpPr>
        <p:spPr>
          <a:xfrm>
            <a:off x="7708337" y="231051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7D494E-3B13-016B-15FA-B9EA922D24B6}"/>
              </a:ext>
            </a:extLst>
          </p:cNvPr>
          <p:cNvSpPr txBox="1"/>
          <p:nvPr/>
        </p:nvSpPr>
        <p:spPr>
          <a:xfrm>
            <a:off x="4528662" y="231051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7E80E1-FCE8-ACB0-E0C7-C3A6EED63C27}"/>
              </a:ext>
            </a:extLst>
          </p:cNvPr>
          <p:cNvSpPr txBox="1">
            <a:spLocks/>
          </p:cNvSpPr>
          <p:nvPr/>
        </p:nvSpPr>
        <p:spPr>
          <a:xfrm>
            <a:off x="1824118" y="1097597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6895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D43E-09F3-5845-A55A-FF2E095E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29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8DD5-241D-BE40-8D44-D394A9855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A7FE-BF50-3F40-9511-CFDA1F92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633-675F-5F45-A191-2714A97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5F5D-B01F-6C49-8E3B-0AF7CCDF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53" y="1175431"/>
            <a:ext cx="7727447" cy="5273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1587A-2DAD-6B4D-B53B-01128F26FD7F}"/>
              </a:ext>
            </a:extLst>
          </p:cNvPr>
          <p:cNvSpPr/>
          <p:nvPr/>
        </p:nvSpPr>
        <p:spPr>
          <a:xfrm>
            <a:off x="379401" y="2166052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D83ABD-9A80-9B4F-85E8-8B12985E6BBC}"/>
              </a:ext>
            </a:extLst>
          </p:cNvPr>
          <p:cNvSpPr/>
          <p:nvPr/>
        </p:nvSpPr>
        <p:spPr>
          <a:xfrm>
            <a:off x="607686" y="2846617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E6B7AC-3876-1042-9F93-EE0F5F45BB47}"/>
              </a:ext>
            </a:extLst>
          </p:cNvPr>
          <p:cNvSpPr txBox="1">
            <a:spLocks/>
          </p:cNvSpPr>
          <p:nvPr/>
        </p:nvSpPr>
        <p:spPr>
          <a:xfrm>
            <a:off x="372158" y="2137815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33F63E-F2D8-A149-9963-52D3E643CBF4}"/>
              </a:ext>
            </a:extLst>
          </p:cNvPr>
          <p:cNvSpPr txBox="1">
            <a:spLocks/>
          </p:cNvSpPr>
          <p:nvPr/>
        </p:nvSpPr>
        <p:spPr>
          <a:xfrm>
            <a:off x="774095" y="3491248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755ACC-16BF-904B-A342-824ADD7AD78A}"/>
              </a:ext>
            </a:extLst>
          </p:cNvPr>
          <p:cNvCxnSpPr>
            <a:cxnSpLocks/>
          </p:cNvCxnSpPr>
          <p:nvPr/>
        </p:nvCxnSpPr>
        <p:spPr>
          <a:xfrm>
            <a:off x="3879204" y="2991414"/>
            <a:ext cx="775515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2C19E-D8CB-CD43-8FC8-E654D5E76C4B}"/>
              </a:ext>
            </a:extLst>
          </p:cNvPr>
          <p:cNvSpPr/>
          <p:nvPr/>
        </p:nvSpPr>
        <p:spPr>
          <a:xfrm>
            <a:off x="428960" y="5066614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C38B6-965F-C648-9865-E252A45B4993}"/>
              </a:ext>
            </a:extLst>
          </p:cNvPr>
          <p:cNvSpPr txBox="1">
            <a:spLocks/>
          </p:cNvSpPr>
          <p:nvPr/>
        </p:nvSpPr>
        <p:spPr>
          <a:xfrm>
            <a:off x="428960" y="5066615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Latent space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optimal solutions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7E55978-7545-1B44-BCB5-1114F4532F85}"/>
              </a:ext>
            </a:extLst>
          </p:cNvPr>
          <p:cNvSpPr/>
          <p:nvPr/>
        </p:nvSpPr>
        <p:spPr>
          <a:xfrm rot="5400000">
            <a:off x="1089499" y="4492831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62EE88-C3D5-F643-9822-2FD76E0BCF36}"/>
              </a:ext>
            </a:extLst>
          </p:cNvPr>
          <p:cNvCxnSpPr>
            <a:cxnSpLocks/>
          </p:cNvCxnSpPr>
          <p:nvPr/>
        </p:nvCxnSpPr>
        <p:spPr>
          <a:xfrm flipV="1">
            <a:off x="3121177" y="2556881"/>
            <a:ext cx="826670" cy="154624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44352-9B22-0F43-A0A2-B0C1238EFD83}"/>
              </a:ext>
            </a:extLst>
          </p:cNvPr>
          <p:cNvCxnSpPr>
            <a:cxnSpLocks/>
          </p:cNvCxnSpPr>
          <p:nvPr/>
        </p:nvCxnSpPr>
        <p:spPr>
          <a:xfrm>
            <a:off x="2606717" y="3932703"/>
            <a:ext cx="128521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5BD28-C273-1F48-A3A3-8F750CEF3227}"/>
              </a:ext>
            </a:extLst>
          </p:cNvPr>
          <p:cNvCxnSpPr>
            <a:cxnSpLocks/>
          </p:cNvCxnSpPr>
          <p:nvPr/>
        </p:nvCxnSpPr>
        <p:spPr>
          <a:xfrm>
            <a:off x="2888166" y="5626432"/>
            <a:ext cx="95967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6398B64-6919-CBD5-ED61-48CF7ED83CAC}"/>
              </a:ext>
            </a:extLst>
          </p:cNvPr>
          <p:cNvSpPr txBox="1">
            <a:spLocks/>
          </p:cNvSpPr>
          <p:nvPr/>
        </p:nvSpPr>
        <p:spPr>
          <a:xfrm>
            <a:off x="3115361" y="993830"/>
            <a:ext cx="5959029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395423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EE77-D97D-231D-111A-462F7750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04768" cy="1143000"/>
          </a:xfrm>
        </p:spPr>
        <p:txBody>
          <a:bodyPr>
            <a:normAutofit/>
          </a:bodyPr>
          <a:lstStyle/>
          <a:p>
            <a:r>
              <a:rPr lang="en-US" dirty="0"/>
              <a:t>Optimal control drives 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228846-127E-B60B-A610-AC0FF2BA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9334321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Setting: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deterministic, discrete-time system with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continuous state-action space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Widely deployed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over the past century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aviation, robotics, vehicles, HVAC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Often for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Markov decision process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but doesn’t have to be</a:t>
            </a: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The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real-world is non-convex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so are our controllers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in some cases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e.g., with quadratic cost/linear dynamics (LQR)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No learning necessary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if we know the system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— just pure optimization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50B8F4-0697-DF50-D577-F8E6E3C9D2FC}"/>
              </a:ext>
            </a:extLst>
          </p:cNvPr>
          <p:cNvGrpSpPr/>
          <p:nvPr/>
        </p:nvGrpSpPr>
        <p:grpSpPr>
          <a:xfrm>
            <a:off x="9859880" y="2478156"/>
            <a:ext cx="2385129" cy="4718469"/>
            <a:chOff x="3913772" y="2510854"/>
            <a:chExt cx="1836291" cy="363271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15D3CE1-85F3-EEDA-3C47-51224943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303F035-3522-002E-32F4-62CA381AE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" t="96" r="96" b="96"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final">
            <a:hlinkClick r:id="" action="ppaction://media"/>
            <a:extLst>
              <a:ext uri="{FF2B5EF4-FFF2-40B4-BE49-F238E27FC236}">
                <a16:creationId xmlns:a16="http://schemas.microsoft.com/office/drawing/2014/main" id="{1958C6A7-EAFF-2AE7-3D09-591945DC0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59880" y="-106031"/>
            <a:ext cx="2339617" cy="2599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blipFill>
                <a:blip r:embed="rId7"/>
                <a:stretch>
                  <a:fillRect t="-57931" b="-2620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19B37E6-7813-F77D-0A50-49E515D2E0B8}"/>
              </a:ext>
            </a:extLst>
          </p:cNvPr>
          <p:cNvSpPr/>
          <p:nvPr/>
        </p:nvSpPr>
        <p:spPr>
          <a:xfrm>
            <a:off x="3428642" y="2469898"/>
            <a:ext cx="956094" cy="3625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C0B2EB-25AC-B443-83A5-92A19B065E63}"/>
              </a:ext>
            </a:extLst>
          </p:cNvPr>
          <p:cNvSpPr/>
          <p:nvPr/>
        </p:nvSpPr>
        <p:spPr>
          <a:xfrm>
            <a:off x="6116107" y="2478951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88AC25-9295-74C6-D4D3-E0C6829224BC}"/>
              </a:ext>
            </a:extLst>
          </p:cNvPr>
          <p:cNvSpPr/>
          <p:nvPr/>
        </p:nvSpPr>
        <p:spPr>
          <a:xfrm>
            <a:off x="531967" y="206636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5BEC4D-37B0-0DAD-7011-FC536B36096D}"/>
              </a:ext>
            </a:extLst>
          </p:cNvPr>
          <p:cNvSpPr/>
          <p:nvPr/>
        </p:nvSpPr>
        <p:spPr>
          <a:xfrm>
            <a:off x="8086471" y="2482022"/>
            <a:ext cx="922126" cy="36253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8FC84D-19D6-99E8-E39B-343FB2015BFF}"/>
              </a:ext>
            </a:extLst>
          </p:cNvPr>
          <p:cNvSpPr/>
          <p:nvPr/>
        </p:nvSpPr>
        <p:spPr>
          <a:xfrm>
            <a:off x="4831819" y="2478951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22E63-57A9-B9F4-67D7-4A36F53FB1B6}"/>
              </a:ext>
            </a:extLst>
          </p:cNvPr>
          <p:cNvSpPr txBox="1"/>
          <p:nvPr/>
        </p:nvSpPr>
        <p:spPr>
          <a:xfrm>
            <a:off x="3557661" y="217252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202FC5-B9AA-BA40-ECAC-63C7D946BCB9}"/>
              </a:ext>
            </a:extLst>
          </p:cNvPr>
          <p:cNvSpPr txBox="1"/>
          <p:nvPr/>
        </p:nvSpPr>
        <p:spPr>
          <a:xfrm>
            <a:off x="6493869" y="217252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EEB32-2217-A878-F5A1-787D723DF928}"/>
              </a:ext>
            </a:extLst>
          </p:cNvPr>
          <p:cNvSpPr txBox="1"/>
          <p:nvPr/>
        </p:nvSpPr>
        <p:spPr>
          <a:xfrm>
            <a:off x="7984436" y="217252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D551FA-5449-454B-37BC-5A7518246987}"/>
              </a:ext>
            </a:extLst>
          </p:cNvPr>
          <p:cNvSpPr txBox="1"/>
          <p:nvPr/>
        </p:nvSpPr>
        <p:spPr>
          <a:xfrm>
            <a:off x="4804761" y="217252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blipFill>
                <a:blip r:embed="rId8"/>
                <a:stretch>
                  <a:fillRect l="-1802" t="-5882" r="-450" b="-88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50534087-7CEE-A311-2774-4AA2EA0D94F2}"/>
              </a:ext>
            </a:extLst>
          </p:cNvPr>
          <p:cNvSpPr txBox="1">
            <a:spLocks/>
          </p:cNvSpPr>
          <p:nvPr/>
        </p:nvSpPr>
        <p:spPr>
          <a:xfrm>
            <a:off x="590975" y="6259846"/>
            <a:ext cx="8987883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B. Amos et al., L4DC 2021</a:t>
            </a:r>
          </a:p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Nocturne: a driving benchmark for multi-agent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E. Vinitsky et al., NeurIPS Datasets and Benchmarks 2022</a:t>
            </a:r>
          </a:p>
        </p:txBody>
      </p:sp>
    </p:spTree>
    <p:extLst>
      <p:ext uri="{BB962C8B-B14F-4D97-AF65-F5344CB8AC3E}">
        <p14:creationId xmlns:p14="http://schemas.microsoft.com/office/powerpoint/2010/main" val="31504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45F-F32F-300C-7D42-917A6104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45E87-BAFF-E5BA-8E16-B80B719D79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6914920" cy="4525963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Goal: </a:t>
                </a:r>
                <a:r>
                  <a:rPr lang="en-US" b="1" dirty="0">
                    <a:cs typeface="Helvetica Neue" panose="02000503000000020004" pitchFamily="2" charset="0"/>
                  </a:rPr>
                  <a:t>op</a:t>
                </a:r>
                <a:r>
                  <a:rPr lang="en-US" b="1" dirty="0"/>
                  <a:t>timally transport mass </a:t>
                </a:r>
                <a:r>
                  <a:rPr lang="en-US" dirty="0"/>
                  <a:t>between measures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amortization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when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repeatedly coupling measures</a:t>
                </a:r>
                <a:b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e.g., between pairs of images or physical transport</a:t>
                </a:r>
              </a:p>
              <a:p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Often amortize over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unconstrained dual potentials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45E87-BAFF-E5BA-8E16-B80B719D79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6914920" cy="4525963"/>
              </a:xfrm>
              <a:blipFill>
                <a:blip r:embed="rId2"/>
                <a:stretch>
                  <a:fillRect l="-917" t="-1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D849F-F6AF-FC6E-BB24-5FD96C171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66FBA-9BCE-5A10-C869-784EE708B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7676F-827B-983D-7756-1DBBBF86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755793-87BF-E327-3F37-9C68E2380077}"/>
              </a:ext>
            </a:extLst>
          </p:cNvPr>
          <p:cNvSpPr txBox="1">
            <a:spLocks/>
          </p:cNvSpPr>
          <p:nvPr/>
        </p:nvSpPr>
        <p:spPr>
          <a:xfrm>
            <a:off x="5222452" y="1085154"/>
            <a:ext cx="1747095" cy="332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[Amos et al., 2022]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4C5BCF-02BC-562A-9F91-214D87C75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2532" y="14189"/>
            <a:ext cx="1469867" cy="193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5751F-7444-838F-A672-D99127714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520" y="2174683"/>
            <a:ext cx="46355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41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for continuous OT with Meta ICNNs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48F425-ABCF-2D36-3797-584507BF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05133"/>
            <a:ext cx="6177603" cy="1532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5" y="2197286"/>
            <a:ext cx="5724403" cy="321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6D900E-63BE-369D-4CE6-5BCEE7EEA3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81" b="17890"/>
          <a:stretch/>
        </p:blipFill>
        <p:spPr>
          <a:xfrm>
            <a:off x="5950858" y="1477634"/>
            <a:ext cx="2812649" cy="2254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6CCD5A5-D5CE-E35B-250C-1BF912C908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3478" y="4169134"/>
                <a:ext cx="5820107" cy="4617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Meta ICNN:</a:t>
                </a:r>
                <a:r>
                  <a:rPr lang="en-US" sz="1600" dirty="0"/>
                  <a:t> Predict parameters of ICNN coupling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6CCD5A5-D5CE-E35B-250C-1BF912C90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478" y="4169134"/>
                <a:ext cx="5820107" cy="461799"/>
              </a:xfrm>
              <a:prstGeom prst="rect">
                <a:avLst/>
              </a:prstGeom>
              <a:blipFill>
                <a:blip r:embed="rId6"/>
                <a:stretch>
                  <a:fillRect l="-435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9B328B7-691E-93DF-64A2-9A330D56E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6662" y="1980747"/>
            <a:ext cx="3289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18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FC68D-EE21-5CFC-8565-1DBCB82EB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AAE1-F8B6-E0E8-11EB-BAD44AD5C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8"/>
          <a:stretch/>
        </p:blipFill>
        <p:spPr>
          <a:xfrm>
            <a:off x="141402" y="1294751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</p:spTree>
    <p:extLst>
      <p:ext uri="{BB962C8B-B14F-4D97-AF65-F5344CB8AC3E}">
        <p14:creationId xmlns:p14="http://schemas.microsoft.com/office/powerpoint/2010/main" val="171307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C936-B5F6-BE21-F6C7-BDBD168B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amortizing convex conjugates for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BD972-DFC8-F0DF-DACF-E9E740822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173" y="3150694"/>
                <a:ext cx="10972800" cy="509280"/>
              </a:xfrm>
            </p:spPr>
            <p:txBody>
              <a:bodyPr/>
              <a:lstStyle/>
              <a:p>
                <a:r>
                  <a:rPr lang="en-US" b="1" dirty="0"/>
                  <a:t>Setting: </a:t>
                </a:r>
                <a:r>
                  <a:rPr lang="en-US" dirty="0"/>
                  <a:t>transport between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BD972-DFC8-F0DF-DACF-E9E740822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173" y="3150694"/>
                <a:ext cx="10972800" cy="509280"/>
              </a:xfrm>
              <a:blipFill>
                <a:blip r:embed="rId2"/>
                <a:stretch>
                  <a:fillRect l="-578" t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71681-D358-EF57-F31E-2E644A3DF1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FCA4-BC6C-ED74-3E0B-8FEABAC8A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F5840-607C-13B2-9E91-1193FCD4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173" y="3554777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Monge</a:t>
                </a:r>
                <a:r>
                  <a:rPr lang="en-US" dirty="0"/>
                  <a:t> problem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for Euclidean Wasserstein-2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3" y="3554777"/>
                <a:ext cx="5097105" cy="1143000"/>
              </a:xfrm>
              <a:prstGeom prst="rect">
                <a:avLst/>
              </a:prstGeom>
              <a:blipFill>
                <a:blip r:embed="rId3"/>
                <a:stretch>
                  <a:fillRect l="-1244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CBBCA100-8F04-C7DC-9B42-A13413585223}"/>
              </a:ext>
            </a:extLst>
          </p:cNvPr>
          <p:cNvSpPr txBox="1">
            <a:spLocks/>
          </p:cNvSpPr>
          <p:nvPr/>
        </p:nvSpPr>
        <p:spPr>
          <a:xfrm>
            <a:off x="5640716" y="1081001"/>
            <a:ext cx="1300024" cy="41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[Amos, 2022]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9620" y="3537596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Kantorovich dual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0" y="3537596"/>
                <a:ext cx="5097105" cy="1143000"/>
              </a:xfrm>
              <a:prstGeom prst="rect">
                <a:avLst/>
              </a:prstGeom>
              <a:blipFill>
                <a:blip r:embed="rId4"/>
                <a:stretch>
                  <a:fillRect l="-1241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3018219-4193-389C-9F9F-360FE8A90198}"/>
              </a:ext>
            </a:extLst>
          </p:cNvPr>
          <p:cNvSpPr/>
          <p:nvPr/>
        </p:nvSpPr>
        <p:spPr>
          <a:xfrm>
            <a:off x="6179620" y="3520415"/>
            <a:ext cx="4925220" cy="10360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2">
                <a:extLst>
                  <a:ext uri="{FF2B5EF4-FFF2-40B4-BE49-F238E27FC236}">
                    <a16:creationId xmlns:a16="http://schemas.microsoft.com/office/drawing/2014/main" id="{F2B336D2-F36B-55CC-F070-D7BA0DB109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9620" y="3178171"/>
                <a:ext cx="4604644" cy="472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≔−</m:t>
                    </m:r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r>
                  <a:rPr lang="en-US" sz="1600" dirty="0"/>
                  <a:t> is the convex conjugate</a:t>
                </a:r>
              </a:p>
            </p:txBody>
          </p:sp>
        </mc:Choice>
        <mc:Fallback xmlns="">
          <p:sp>
            <p:nvSpPr>
              <p:cNvPr id="14" name="Content Placeholder 12">
                <a:extLst>
                  <a:ext uri="{FF2B5EF4-FFF2-40B4-BE49-F238E27FC236}">
                    <a16:creationId xmlns:a16="http://schemas.microsoft.com/office/drawing/2014/main" id="{F2B336D2-F36B-55CC-F070-D7BA0DB10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0" y="3178171"/>
                <a:ext cx="4604644" cy="472410"/>
              </a:xfrm>
              <a:prstGeom prst="rect">
                <a:avLst/>
              </a:prstGeom>
              <a:blipFill>
                <a:blip r:embed="rId5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6763" y="4538948"/>
                <a:ext cx="3839579" cy="6457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Brenier’s theorem</a:t>
                </a:r>
              </a:p>
            </p:txBody>
          </p:sp>
        </mc:Choice>
        <mc:Fallback xmlns=""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63" y="4538948"/>
                <a:ext cx="3839579" cy="645786"/>
              </a:xfrm>
              <a:prstGeom prst="rect">
                <a:avLst/>
              </a:prstGeom>
              <a:blipFill>
                <a:blip r:embed="rId6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E8EC94-F776-8BC8-2EE9-A9C2919442DC}"/>
              </a:ext>
            </a:extLst>
          </p:cNvPr>
          <p:cNvSpPr txBox="1">
            <a:spLocks/>
          </p:cNvSpPr>
          <p:nvPr/>
        </p:nvSpPr>
        <p:spPr>
          <a:xfrm>
            <a:off x="600173" y="5001475"/>
            <a:ext cx="10808518" cy="1854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Challenge: </a:t>
            </a:r>
            <a:r>
              <a:rPr lang="en-US" dirty="0"/>
              <a:t>The </a:t>
            </a:r>
            <a:r>
              <a:rPr lang="en-US" b="1" dirty="0"/>
              <a:t>convex conjugate can be computationally expensive</a:t>
            </a:r>
            <a:r>
              <a:rPr lang="en-US" dirty="0"/>
              <a:t> to numerically estimate</a:t>
            </a:r>
            <a:endParaRPr lang="en-US" b="1" dirty="0"/>
          </a:p>
          <a:p>
            <a:r>
              <a:rPr lang="en-US" b="1" dirty="0"/>
              <a:t>Idea: </a:t>
            </a:r>
            <a:r>
              <a:rPr lang="en-US" dirty="0"/>
              <a:t>Amortize and fine-tune the conjugate to rapidly estimate it</a:t>
            </a:r>
          </a:p>
          <a:p>
            <a:endParaRPr lang="en-US" b="1" dirty="0"/>
          </a:p>
          <a:p>
            <a:r>
              <a:rPr lang="en-US" dirty="0"/>
              <a:t>Improves Wasserstein-2 benchmark results by </a:t>
            </a:r>
            <a:r>
              <a:rPr lang="en-US" b="1" dirty="0"/>
              <a:t>~2-4x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42C6AE-C8D2-1128-2724-521A22DE1BC3}"/>
              </a:ext>
            </a:extLst>
          </p:cNvPr>
          <p:cNvSpPr/>
          <p:nvPr/>
        </p:nvSpPr>
        <p:spPr>
          <a:xfrm>
            <a:off x="9585193" y="3848921"/>
            <a:ext cx="1422247" cy="472410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675DD3-B1EC-1EDC-72D3-E2244B740D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61" r="-348" b="-807"/>
          <a:stretch/>
        </p:blipFill>
        <p:spPr>
          <a:xfrm>
            <a:off x="928481" y="1469183"/>
            <a:ext cx="5097106" cy="15199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4A465A-F6E9-1F7B-BB41-420292523E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-2367" r="139" b="-1115"/>
          <a:stretch/>
        </p:blipFill>
        <p:spPr>
          <a:xfrm>
            <a:off x="6179620" y="1473921"/>
            <a:ext cx="4913475" cy="15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31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05DC-65E1-A06F-997D-1C71C71A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C59-D70A-F2A1-0FE9-99D1F249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expresses </a:t>
            </a:r>
            <a:r>
              <a:rPr lang="en-US" b="1" dirty="0"/>
              <a:t>non-trivial reasoning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Integrates nicely with machine </a:t>
            </a:r>
            <a:r>
              <a:rPr lang="en-US"/>
              <a:t>learning by </a:t>
            </a:r>
            <a:r>
              <a:rPr lang="en-US" b="1" dirty="0"/>
              <a:t>seeing it as a function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  <a:r>
              <a:rPr lang="en-US" dirty="0"/>
              <a:t> is a </a:t>
            </a:r>
            <a:r>
              <a:rPr lang="en-US" dirty="0">
                <a:cs typeface="Helvetica Neue" panose="02000503000000020004" pitchFamily="2" charset="0"/>
              </a:rPr>
              <a:t>powerful primitive within </a:t>
            </a:r>
            <a:r>
              <a:rPr lang="en-US" dirty="0"/>
              <a:t>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Theoretical</a:t>
            </a:r>
            <a:r>
              <a:rPr lang="en-US" dirty="0"/>
              <a:t> and </a:t>
            </a:r>
            <a:r>
              <a:rPr lang="en-US" dirty="0">
                <a:cs typeface="Helvetica Neue" panose="02000503000000020004" pitchFamily="2" charset="0"/>
              </a:rPr>
              <a:t>engineering</a:t>
            </a:r>
            <a:r>
              <a:rPr lang="en-US" dirty="0"/>
              <a:t> foundations are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dirty="0">
                <a:cs typeface="Helvetica Neue" panose="02000503000000020004" pitchFamily="2" charset="0"/>
              </a:rPr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dirty="0">
                <a:cs typeface="Helvetica Neue" panose="02000503000000020004" pitchFamily="2" charset="0"/>
              </a:rPr>
              <a:t>perspective to analyze </a:t>
            </a:r>
            <a:r>
              <a:rPr lang="en-US" dirty="0"/>
              <a:t>existing models and layers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Amortized optimization </a:t>
            </a:r>
            <a:r>
              <a:rPr lang="en-US" dirty="0">
                <a:cs typeface="Helvetica Neue" panose="02000503000000020004" pitchFamily="2" charset="0"/>
              </a:rPr>
              <a:t>enables fast learning-augmented solvers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Foundations are likewise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Provides a perspective on existing methods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 RL, VI, 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C7CC-247E-6CCC-B155-9A90F70150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61361-F0ED-811E-ABCD-50BFBF56D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91E9-8E5C-BD45-0D36-3CE380C8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0B214A-DE8E-F769-B4F0-77D724508591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F60C1C-4D6E-A426-289C-4FE97428B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80"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DE04FF8B-841B-2765-A134-F0BC03768D89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BA072-9F2A-6AE7-DEC1-2451BC2750AE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9285BE-CE37-CDAD-F55B-E957356AC734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DDE26F5-1786-C866-E56C-AFBF87B4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1" b="574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9DA35E2-EA8C-40B1-F071-355A48407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80BFF639-4BEA-69D8-7095-0CA1DB2DB4D6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141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Goal: build intelligent systems</a:t>
                </a:r>
                <a:r>
                  <a:rPr lang="en-US" dirty="0"/>
                  <a:t> that </a:t>
                </a:r>
                <a:r>
                  <a:rPr lang="en-US" b="1" dirty="0"/>
                  <a:t>understand and interact </a:t>
                </a:r>
                <a:r>
                  <a:rPr lang="en-US" dirty="0"/>
                  <a:t>with the world</a:t>
                </a:r>
                <a:br>
                  <a:rPr lang="en-US" dirty="0"/>
                </a:br>
                <a:r>
                  <a:rPr lang="en-US" b="1" dirty="0"/>
                  <a:t>Why? </a:t>
                </a:r>
                <a:r>
                  <a:rPr lang="en-US" dirty="0"/>
                  <a:t>To advance scientific and engineering discoveries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Advancing </a:t>
                </a:r>
                <a:r>
                  <a:rPr lang="en-US" b="1" dirty="0"/>
                  <a:t>optimization</a:t>
                </a:r>
                <a:r>
                  <a:rPr lang="en-US" dirty="0"/>
                  <a:t> and </a:t>
                </a:r>
                <a:r>
                  <a:rPr lang="en-US" b="1" dirty="0"/>
                  <a:t>machine learning foundations </a:t>
                </a:r>
                <a:r>
                  <a:rPr lang="en-US" dirty="0"/>
                  <a:t>is crucial</a:t>
                </a:r>
                <a:endParaRPr lang="en-US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b="1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Differentiable control: learning control-aware representations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“differentiation”, ill-behaved functions, approximations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Generalizing to non-convex, non-Euclidean, and/or discrete settings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amortizing with distributions and Markov kernels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Building general learning-augmented optimizers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Amortization models that use differentiable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61ED3D-B1C9-3005-BBA5-EAA139702CC2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830575C-C957-D6CB-042A-EE6E248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802BDAEC-3E26-3488-3C92-F14DB39F36DD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6E9C84-3C06-BE58-ACDB-6111652C4109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D5637C-17D3-81DF-23A2-1B249C0E088A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AB24374-032E-D8E0-12C8-D7993F735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1" b="574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5B89FCA-9DE2-8CC7-C4F5-3F4217165B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43A3D94E-897B-B622-2DC0-9C3AFA73CD00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063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7F74-ABF1-9853-7901-E2E80E6C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foundations beyond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FEC13-7C9B-74C7-AB4F-438BBAF2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0161"/>
            <a:ext cx="10972800" cy="4846004"/>
          </a:xfrm>
        </p:spPr>
        <p:txBody>
          <a:bodyPr/>
          <a:lstStyle/>
          <a:p>
            <a:r>
              <a:rPr lang="en-US" b="1" dirty="0"/>
              <a:t>Goal: build intelligent systems</a:t>
            </a:r>
            <a:r>
              <a:rPr lang="en-US" dirty="0"/>
              <a:t> that </a:t>
            </a:r>
            <a:r>
              <a:rPr lang="en-US" b="1" dirty="0"/>
              <a:t>understand and interact </a:t>
            </a:r>
            <a:r>
              <a:rPr lang="en-US" dirty="0"/>
              <a:t>with the world</a:t>
            </a:r>
            <a:br>
              <a:rPr lang="en-US" dirty="0"/>
            </a:br>
            <a:r>
              <a:rPr lang="en-US" b="1" dirty="0"/>
              <a:t>Why? </a:t>
            </a:r>
            <a:r>
              <a:rPr lang="en-US" dirty="0"/>
              <a:t>To advance scientific and engineering discoveries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Advancing </a:t>
            </a:r>
            <a:r>
              <a:rPr lang="en-US" b="1" dirty="0"/>
              <a:t>optimization</a:t>
            </a:r>
            <a:r>
              <a:rPr lang="en-US" dirty="0"/>
              <a:t> and </a:t>
            </a:r>
            <a:r>
              <a:rPr lang="en-US" b="1" dirty="0"/>
              <a:t>machine learning foundations </a:t>
            </a:r>
            <a:r>
              <a:rPr lang="en-US" dirty="0"/>
              <a:t>is crucial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/>
          </a:p>
          <a:p>
            <a:r>
              <a:rPr lang="en-US" b="1" dirty="0"/>
              <a:t>Next frontier </a:t>
            </a:r>
            <a:r>
              <a:rPr lang="en-US" dirty="0"/>
              <a:t>includes understanding, mapping between, controlling, modeling, and optimizing 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Non-trivial physical systems  and dynamics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fluid dynamics, open-world robots)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High-dimensional</a:t>
            </a:r>
            <a:r>
              <a:rPr lang="en-US" dirty="0"/>
              <a:t> image, video, and text spaces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Discrete structures </a:t>
            </a:r>
            <a:r>
              <a:rPr lang="en-US" dirty="0"/>
              <a:t>arising from decisions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the knapsack) </a:t>
            </a:r>
            <a:r>
              <a:rPr lang="en-US" dirty="0"/>
              <a:t>and other natural structures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Riemannian geometries</a:t>
            </a:r>
            <a:r>
              <a:rPr lang="en-US" dirty="0"/>
              <a:t> expressing 3D objects and many other mathematical 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3D1CD-6D2D-1B3C-60F7-B3DFCC46D1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DF8D9-F559-962B-937B-C32F0C395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40EE-7C1A-1E7E-4F71-87C90F0A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D6A6E-D865-52EE-92A5-459BB784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15" y="4868326"/>
            <a:ext cx="7981370" cy="120443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EE6A3CD-3B1B-18E6-ADE4-F9CC0E4C2119}"/>
              </a:ext>
            </a:extLst>
          </p:cNvPr>
          <p:cNvSpPr txBox="1">
            <a:spLocks/>
          </p:cNvSpPr>
          <p:nvPr/>
        </p:nvSpPr>
        <p:spPr>
          <a:xfrm>
            <a:off x="2955117" y="5995536"/>
            <a:ext cx="5871842" cy="285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convex potential maps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Cohen*, Amos*, and Lipman, ICML 2021.</a:t>
            </a:r>
          </a:p>
        </p:txBody>
      </p:sp>
    </p:spTree>
    <p:extLst>
      <p:ext uri="{BB962C8B-B14F-4D97-AF65-F5344CB8AC3E}">
        <p14:creationId xmlns:p14="http://schemas.microsoft.com/office/powerpoint/2010/main" val="83018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91709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1953023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0EB5FA-6007-9999-741C-F03746F4B4A1}"/>
              </a:ext>
            </a:extLst>
          </p:cNvPr>
          <p:cNvSpPr txBox="1">
            <a:spLocks/>
          </p:cNvSpPr>
          <p:nvPr/>
        </p:nvSpPr>
        <p:spPr>
          <a:xfrm>
            <a:off x="457007" y="2467749"/>
            <a:ext cx="7580682" cy="3268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QPs: 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Task-based Model 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2018]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MPC for End-to-end Planning and Control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Convex Optimization Layers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[Ph.D. Thesis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Optimization-Based Modeling for ML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Top-k and Multi-Label Projection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Generalized Inner Loop Meta-Learning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2020]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Cross-Entropy Method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Combinatorial Optimization: CombOptNet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Theseus: Differentiable Nonlinear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[Foundations and Trends in ML, to appear]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687F7-5A16-2F0C-65D9-0D97B2E5011C}"/>
              </a:ext>
            </a:extLst>
          </p:cNvPr>
          <p:cNvSpPr txBox="1">
            <a:spLocks/>
          </p:cNvSpPr>
          <p:nvPr/>
        </p:nvSpPr>
        <p:spPr>
          <a:xfrm>
            <a:off x="0" y="5746043"/>
            <a:ext cx="12192000" cy="1134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Collaborators: Akshay Agrawal, Alexander Rives, Andrew Gordon Wilson, Anselm Paulus, Arnaud Fickinger, Artem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Molchanov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Austin Wang, Byron Boots, Caroline Chen, Daniel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DeTone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Denis Yarats,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Douwe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Kiela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Edward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Grefenstette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Franziska Meier, Georg Martius, Giulia Luise, Hengyuan Hu, Ievgen Redko, Ivan Jimenez, Jacob Sacks, Jason Liu, Jing Dong, Joseph Ortiz, Joshua Meier,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Kyunghyun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Cho, Luis Pineda, Maurizio Monge, Michal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Rolínek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Mustafa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Mukadam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Nathan Lambert, Noam Brown, Omry Yadan, Paloma Sodhi,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Phu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Mon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Htut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Priya Donti, Ricky Chen, Robert Verkuil, Roberto Calandra, Samuel Cohen, Samuel Stanton, Shane Barratt, Shobha Venkataraman,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Soumith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Chintala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Stephen Boyd, Steven Diamond, Stuart Anderson, Stuart Russell,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Taosha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Fan, Tom Sercu,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Vít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Musil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Yann LeCun, Zeming Lin, Zico Kolter</a:t>
            </a:r>
          </a:p>
          <a:p>
            <a:pPr algn="just">
              <a:spcBef>
                <a:spcPts val="0"/>
              </a:spcBef>
            </a:pPr>
            <a:endParaRPr lang="en-US" sz="134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DC2E97-1E4F-4B70-1F3F-F1A54A3E35AC}"/>
              </a:ext>
            </a:extLst>
          </p:cNvPr>
          <p:cNvGrpSpPr/>
          <p:nvPr/>
        </p:nvGrpSpPr>
        <p:grpSpPr>
          <a:xfrm>
            <a:off x="6973209" y="1977205"/>
            <a:ext cx="4999872" cy="540210"/>
            <a:chOff x="528458" y="2216999"/>
            <a:chExt cx="4999872" cy="540210"/>
          </a:xfrm>
        </p:grpSpPr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33F4A1FD-B9CF-10E4-3CC3-BA0A3B187DD7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17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1A5CEF-7A4A-7F4F-3108-A27583D44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236480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90C0-2647-84DB-1CCD-9451D3FC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transport connects measures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291EA-1943-3729-F98C-6689B01A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9BA5CB-8A21-778B-0583-ABC19AE6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2343" r="75667" b="11927"/>
          <a:stretch/>
        </p:blipFill>
        <p:spPr>
          <a:xfrm>
            <a:off x="7238204" y="1666599"/>
            <a:ext cx="1854270" cy="1711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42C730-130C-1550-6440-F3CD07D97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99" r="75666" b="11066"/>
          <a:stretch/>
        </p:blipFill>
        <p:spPr>
          <a:xfrm>
            <a:off x="9174891" y="1646186"/>
            <a:ext cx="1854270" cy="1752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021633-41F1-80B6-F227-22789B3D6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085" y="3378547"/>
            <a:ext cx="3867076" cy="966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E5A971-CF9A-032A-70C1-E8C49898C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382" y="4404259"/>
            <a:ext cx="3998183" cy="1332728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A85FD9-6933-85D3-8ACC-247F078F76A6}"/>
              </a:ext>
            </a:extLst>
          </p:cNvPr>
          <p:cNvSpPr/>
          <p:nvPr/>
        </p:nvSpPr>
        <p:spPr>
          <a:xfrm>
            <a:off x="564684" y="2211149"/>
            <a:ext cx="5406457" cy="10360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DC23868-E836-2C18-975B-EDA5C221C813}"/>
              </a:ext>
            </a:extLst>
          </p:cNvPr>
          <p:cNvSpPr txBox="1">
            <a:spLocks/>
          </p:cNvSpPr>
          <p:nvPr/>
        </p:nvSpPr>
        <p:spPr>
          <a:xfrm>
            <a:off x="1986853" y="5641288"/>
            <a:ext cx="3345483" cy="46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23D367-0B9C-2A95-DFF9-433C898422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083" r="50928"/>
          <a:stretch/>
        </p:blipFill>
        <p:spPr>
          <a:xfrm>
            <a:off x="1401048" y="4885191"/>
            <a:ext cx="3898237" cy="813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5">
                <a:extLst>
                  <a:ext uri="{FF2B5EF4-FFF2-40B4-BE49-F238E27FC236}">
                    <a16:creationId xmlns:a16="http://schemas.microsoft.com/office/drawing/2014/main" id="{A9AFC9B1-D084-A748-405E-972117AD93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6474246" cy="3676879"/>
              </a:xfrm>
            </p:spPr>
            <p:txBody>
              <a:bodyPr/>
              <a:lstStyle/>
              <a:p>
                <a:r>
                  <a:rPr lang="en-US" b="1" dirty="0"/>
                  <a:t>Setting: </a:t>
                </a:r>
                <a:r>
                  <a:rPr lang="en-US" dirty="0"/>
                  <a:t>transport between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Monge</a:t>
                </a:r>
                <a:r>
                  <a:rPr lang="en-US" dirty="0"/>
                  <a:t> problem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for Euclidean Wasserstein-2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transport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connects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b="1" dirty="0"/>
                  <a:t>No learning necessary</a:t>
                </a:r>
                <a:r>
                  <a:rPr lang="en-US" dirty="0"/>
                  <a:t>, again just optimization</a:t>
                </a:r>
              </a:p>
            </p:txBody>
          </p:sp>
        </mc:Choice>
        <mc:Fallback xmlns="">
          <p:sp>
            <p:nvSpPr>
              <p:cNvPr id="26" name="Content Placeholder 25">
                <a:extLst>
                  <a:ext uri="{FF2B5EF4-FFF2-40B4-BE49-F238E27FC236}">
                    <a16:creationId xmlns:a16="http://schemas.microsoft.com/office/drawing/2014/main" id="{A9AFC9B1-D084-A748-405E-972117AD9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6474246" cy="3676879"/>
              </a:xfrm>
              <a:blipFill>
                <a:blip r:embed="rId7"/>
                <a:stretch>
                  <a:fillRect l="-980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B26420A-E582-4D0A-CDB3-6EA994DF3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AD29BA8B-4B3A-04F6-4BFA-3CC00B0DD7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6F44076-7B4B-F81D-9469-A8BB2AD122C5}"/>
              </a:ext>
            </a:extLst>
          </p:cNvPr>
          <p:cNvSpPr txBox="1">
            <a:spLocks/>
          </p:cNvSpPr>
          <p:nvPr/>
        </p:nvSpPr>
        <p:spPr>
          <a:xfrm>
            <a:off x="6859666" y="5801320"/>
            <a:ext cx="4597762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2022</a:t>
            </a:r>
          </a:p>
        </p:txBody>
      </p:sp>
    </p:spTree>
    <p:extLst>
      <p:ext uri="{BB962C8B-B14F-4D97-AF65-F5344CB8AC3E}">
        <p14:creationId xmlns:p14="http://schemas.microsoft.com/office/powerpoint/2010/main" val="252029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876A-C4E9-C23D-E918-504A8FA6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magic of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AC01-D261-EBE7-7933-D038953EAAE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C5AE4-7C59-F094-9068-C1AED983D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CF0B-E0B5-27F0-E65B-CB30016A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CE3228-1246-5024-EAD8-1950D5DF2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334531"/>
            <a:ext cx="11306629" cy="4791634"/>
          </a:xfrm>
        </p:spPr>
        <p:txBody>
          <a:bodyPr/>
          <a:lstStyle/>
          <a:p>
            <a:r>
              <a:rPr lang="en-US" dirty="0"/>
              <a:t>Find the </a:t>
            </a:r>
            <a:r>
              <a:rPr lang="en-US" b="1" dirty="0"/>
              <a:t>best way to interact </a:t>
            </a:r>
            <a:r>
              <a:rPr lang="en-US" dirty="0"/>
              <a:t>with a </a:t>
            </a:r>
            <a:r>
              <a:rPr lang="en-US" b="1" dirty="0"/>
              <a:t>representation of the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7">
                <a:extLst>
                  <a:ext uri="{FF2B5EF4-FFF2-40B4-BE49-F238E27FC236}">
                    <a16:creationId xmlns:a16="http://schemas.microsoft.com/office/drawing/2014/main" id="{8E36728B-C07A-DFDF-B5F0-70E20FD109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235" y="3530577"/>
                <a:ext cx="10687878" cy="5142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 control,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the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system state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the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action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a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cost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an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optimal action</a:t>
                </a:r>
              </a:p>
            </p:txBody>
          </p:sp>
        </mc:Choice>
        <mc:Fallback xmlns="">
          <p:sp>
            <p:nvSpPr>
              <p:cNvPr id="10" name="Content Placeholder 7">
                <a:extLst>
                  <a:ext uri="{FF2B5EF4-FFF2-40B4-BE49-F238E27FC236}">
                    <a16:creationId xmlns:a16="http://schemas.microsoft.com/office/drawing/2014/main" id="{8E36728B-C07A-DFDF-B5F0-70E20FD1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5" y="3530577"/>
                <a:ext cx="10687878" cy="514203"/>
              </a:xfrm>
              <a:prstGeom prst="rect">
                <a:avLst/>
              </a:prstGeom>
              <a:blipFill>
                <a:blip r:embed="rId2"/>
                <a:stretch>
                  <a:fillRect l="-593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A2F82054-3A3D-4DEB-1A5D-B79C795A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91" y="3927919"/>
            <a:ext cx="10428052" cy="256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BB5F8A-B43B-1161-5E6D-9F3211F68F36}"/>
              </a:ext>
            </a:extLst>
          </p:cNvPr>
          <p:cNvCxnSpPr/>
          <p:nvPr/>
        </p:nvCxnSpPr>
        <p:spPr>
          <a:xfrm>
            <a:off x="700391" y="3505778"/>
            <a:ext cx="1065672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049157-B399-8058-71F5-4D1F413E7499}"/>
              </a:ext>
            </a:extLst>
          </p:cNvPr>
          <p:cNvGrpSpPr/>
          <p:nvPr/>
        </p:nvGrpSpPr>
        <p:grpSpPr>
          <a:xfrm>
            <a:off x="1393513" y="1783194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0C278C51-D177-52D3-03ED-D0CB5C8581D0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2455FCAC-3556-6600-62C5-841513E81441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FC310ABC-4027-47C5-B45E-3F893566EC5D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4AC8345B-2CD3-F237-6A13-2D7154844C9C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DFF9E76-CA06-2FC4-67D4-A24AE37CEEE2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ontent Placeholder 7">
              <a:extLst>
                <a:ext uri="{FF2B5EF4-FFF2-40B4-BE49-F238E27FC236}">
                  <a16:creationId xmlns:a16="http://schemas.microsoft.com/office/drawing/2014/main" id="{7B86A09A-5A66-5289-3173-745D717176B5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B77B51-72CF-E699-59AC-104A70AAD11B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80C1FE-BB29-5CC5-F3E6-C30249C6B98E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3165C9-AF49-9488-00EF-A764A623BE42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74461AA-5EDD-FDA4-92C7-8E0553050456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4068E35-04C6-8626-E3F1-4B5891C8D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017" y="1116784"/>
            <a:ext cx="30734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8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optimization fails, </a:t>
            </a:r>
            <a:r>
              <a:rPr lang="en-US" dirty="0">
                <a:solidFill>
                  <a:srgbClr val="4EB648"/>
                </a:solidFill>
              </a:rPr>
              <a:t>machine learning helps</a:t>
            </a:r>
            <a:endParaRPr lang="en-US" dirty="0">
              <a:solidFill>
                <a:srgbClr val="98202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Optimization starts failing </a:t>
                </a:r>
                <a:r>
                  <a:rPr lang="en-US" dirty="0"/>
                  <a:t>us when: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Analytically </a:t>
                </a:r>
                <a:r>
                  <a:rPr lang="en-US" b="1" dirty="0"/>
                  <a:t>encoding every detail </a:t>
                </a:r>
                <a:r>
                  <a:rPr lang="en-US" dirty="0"/>
                  <a:t>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is impossible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May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unknown,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mis-specified,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inaccurate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Especially difficult with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high-dimensional data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(text, images, video)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Solving</a:t>
                </a:r>
                <a:r>
                  <a:rPr lang="en-US" dirty="0"/>
                  <a:t>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intractable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difficult to compute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r>
                  <a:rPr lang="en-US" dirty="0"/>
                  <a:t>Machine learning systems are </a:t>
                </a:r>
                <a:r>
                  <a:rPr lang="en-US" b="1" dirty="0"/>
                  <a:t>part of the solution </a:t>
                </a:r>
                <a:r>
                  <a:rPr lang="en-US" dirty="0"/>
                  <a:t>and </a:t>
                </a:r>
                <a:r>
                  <a:rPr lang="en-US" b="1" dirty="0"/>
                  <a:t>excel</a:t>
                </a:r>
                <a:r>
                  <a:rPr lang="en-US" dirty="0"/>
                  <a:t> at: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​​Modeling</a:t>
                </a:r>
                <a:r>
                  <a:rPr lang="en-US" dirty="0"/>
                  <a:t> </a:t>
                </a:r>
                <a:r>
                  <a:rPr lang="en-US" b="1" dirty="0"/>
                  <a:t>systems</a:t>
                </a:r>
                <a:r>
                  <a:rPr lang="en-US" dirty="0"/>
                  <a:t> we can extract a lot of data from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Extracting </a:t>
                </a:r>
                <a:r>
                  <a:rPr lang="en-US" b="1" dirty="0"/>
                  <a:t>meaningful latent representations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Making </a:t>
                </a:r>
                <a:r>
                  <a:rPr lang="en-US" b="1" dirty="0"/>
                  <a:t>fast and accurate </a:t>
                </a:r>
                <a:r>
                  <a:rPr lang="en-US" dirty="0"/>
                  <a:t>predictions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  <a:blipFill>
                <a:blip r:embed="rId4"/>
                <a:stretch>
                  <a:fillRect l="-694" t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p:pic>
        <p:nvPicPr>
          <p:cNvPr id="7" name="t3" descr="t3">
            <a:hlinkClick r:id="" action="ppaction://media"/>
            <a:extLst>
              <a:ext uri="{FF2B5EF4-FFF2-40B4-BE49-F238E27FC236}">
                <a16:creationId xmlns:a16="http://schemas.microsoft.com/office/drawing/2014/main" id="{D8E99A5B-C216-3879-ABC1-6297D4512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2665314"/>
            <a:ext cx="2969926" cy="24458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/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1761" r="-316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0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machine learning fails, </a:t>
            </a:r>
            <a:r>
              <a:rPr lang="en-US" dirty="0">
                <a:solidFill>
                  <a:srgbClr val="4EB648"/>
                </a:solidFill>
              </a:rPr>
              <a:t>optimization helps</a:t>
            </a:r>
            <a:endParaRPr lang="en-US" dirty="0">
              <a:solidFill>
                <a:srgbClr val="98202C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C3B33F-735E-9C75-7243-51418D8BCB78}"/>
              </a:ext>
            </a:extLst>
          </p:cNvPr>
          <p:cNvSpPr/>
          <p:nvPr/>
        </p:nvSpPr>
        <p:spPr>
          <a:xfrm>
            <a:off x="240075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C5B3CBC-4AE3-5FEE-F4BF-FDBC7EA1EE62}"/>
              </a:ext>
            </a:extLst>
          </p:cNvPr>
          <p:cNvSpPr/>
          <p:nvPr/>
        </p:nvSpPr>
        <p:spPr>
          <a:xfrm>
            <a:off x="386102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78C647-1E96-CEE9-FDE2-E48EEAAE9B75}"/>
              </a:ext>
            </a:extLst>
          </p:cNvPr>
          <p:cNvSpPr/>
          <p:nvPr/>
        </p:nvSpPr>
        <p:spPr>
          <a:xfrm>
            <a:off x="4447429" y="153396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A31B783-752E-1395-ABEC-48A9445551BE}"/>
              </a:ext>
            </a:extLst>
          </p:cNvPr>
          <p:cNvSpPr/>
          <p:nvPr/>
        </p:nvSpPr>
        <p:spPr>
          <a:xfrm>
            <a:off x="590769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46DA0-6EB4-D2EF-7969-917D8C305A38}"/>
              </a:ext>
            </a:extLst>
          </p:cNvPr>
          <p:cNvSpPr/>
          <p:nvPr/>
        </p:nvSpPr>
        <p:spPr>
          <a:xfrm>
            <a:off x="649409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B45FB1-4FA8-906B-F8C3-B570A4F49DBE}"/>
              </a:ext>
            </a:extLst>
          </p:cNvPr>
          <p:cNvSpPr/>
          <p:nvPr/>
        </p:nvSpPr>
        <p:spPr>
          <a:xfrm>
            <a:off x="7932252" y="166859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A9600-AAD1-824A-6E40-F146BA72EB2B}"/>
              </a:ext>
            </a:extLst>
          </p:cNvPr>
          <p:cNvSpPr/>
          <p:nvPr/>
        </p:nvSpPr>
        <p:spPr>
          <a:xfrm>
            <a:off x="8540769" y="1529306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9EB4873-7666-91AE-F142-0E267D4B16F5}"/>
              </a:ext>
            </a:extLst>
          </p:cNvPr>
          <p:cNvSpPr/>
          <p:nvPr/>
        </p:nvSpPr>
        <p:spPr>
          <a:xfrm rot="5400000">
            <a:off x="4761584" y="591495"/>
            <a:ext cx="768969" cy="3917596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E382BF7-51C0-5C32-5B28-EB178775CEDB}"/>
              </a:ext>
            </a:extLst>
          </p:cNvPr>
          <p:cNvSpPr txBox="1">
            <a:spLocks/>
          </p:cNvSpPr>
          <p:nvPr/>
        </p:nvSpPr>
        <p:spPr>
          <a:xfrm>
            <a:off x="3197550" y="2575561"/>
            <a:ext cx="3991795" cy="6802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AI/AGI: </a:t>
            </a:r>
            <a:r>
              <a:rPr lang="en-US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pile of linear algebra?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D20CAF-D577-C62C-896E-C8E58FF6DCB5}"/>
              </a:ext>
            </a:extLst>
          </p:cNvPr>
          <p:cNvSpPr txBox="1">
            <a:spLocks/>
          </p:cNvSpPr>
          <p:nvPr/>
        </p:nvSpPr>
        <p:spPr>
          <a:xfrm>
            <a:off x="609600" y="-28539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dirty="0">
                <a:solidFill>
                  <a:srgbClr val="98202C">
                    <a:alpha val="25000"/>
                  </a:srgbClr>
                </a:solidFill>
              </a:rPr>
              <a:t>When optimization fails, </a:t>
            </a:r>
            <a:r>
              <a:rPr lang="en-US" dirty="0">
                <a:solidFill>
                  <a:srgbClr val="4EB648">
                    <a:alpha val="25000"/>
                  </a:srgbClr>
                </a:solidFill>
              </a:rPr>
              <a:t>machine learning helps</a:t>
            </a:r>
            <a:endParaRPr lang="en-US" dirty="0">
              <a:solidFill>
                <a:srgbClr val="98202C">
                  <a:alpha val="25000"/>
                </a:srgb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E1A5079-3932-4350-6DD5-C97238C28A36}"/>
              </a:ext>
            </a:extLst>
          </p:cNvPr>
          <p:cNvSpPr txBox="1">
            <a:spLocks/>
          </p:cNvSpPr>
          <p:nvPr/>
        </p:nvSpPr>
        <p:spPr>
          <a:xfrm>
            <a:off x="609600" y="3404877"/>
            <a:ext cx="10972800" cy="309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a </a:t>
            </a:r>
            <a:r>
              <a:rPr lang="en-US" b="1" dirty="0"/>
              <a:t>black-box of linear algebra </a:t>
            </a:r>
            <a:r>
              <a:rPr lang="en-US" dirty="0"/>
              <a:t>the </a:t>
            </a:r>
            <a:r>
              <a:rPr lang="en-US" b="1" dirty="0"/>
              <a:t>solution to AI/AGI</a:t>
            </a:r>
            <a:r>
              <a:rPr lang="en-US" dirty="0"/>
              <a:t>?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Maybe…</a:t>
            </a:r>
          </a:p>
          <a:p>
            <a:br>
              <a:rPr lang="en-US" dirty="0"/>
            </a:br>
            <a:r>
              <a:rPr lang="en-US" dirty="0"/>
              <a:t>Without enough data, learning systems struggle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​​Encode hard constraints </a:t>
            </a:r>
            <a:r>
              <a:rPr lang="en-US" dirty="0"/>
              <a:t>and </a:t>
            </a:r>
            <a:r>
              <a:rPr lang="en-US" b="1" dirty="0"/>
              <a:t>rules</a:t>
            </a:r>
            <a:r>
              <a:rPr lang="en-US" dirty="0"/>
              <a:t> of the world crucial for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US" b="1" dirty="0"/>
              <a:t>reasoning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Isolate </a:t>
            </a:r>
            <a:r>
              <a:rPr lang="en-US" b="1" dirty="0"/>
              <a:t>interpretable</a:t>
            </a:r>
            <a:r>
              <a:rPr lang="en-US" dirty="0"/>
              <a:t> and </a:t>
            </a:r>
            <a:r>
              <a:rPr lang="en-US" b="1" dirty="0"/>
              <a:t>modular subcomponents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​​Generalize </a:t>
            </a:r>
            <a:r>
              <a:rPr lang="en-US" dirty="0"/>
              <a:t>to new settings beyond the training distribution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Optimization often</a:t>
            </a:r>
            <a:r>
              <a:rPr lang="en-US" b="1" dirty="0"/>
              <a:t> excels in these </a:t>
            </a:r>
            <a:r>
              <a:rPr lang="en-US" dirty="0"/>
              <a:t>and </a:t>
            </a:r>
            <a:r>
              <a:rPr lang="en-US" b="1" dirty="0"/>
              <a:t>can be brought into the model/loss</a:t>
            </a:r>
          </a:p>
        </p:txBody>
      </p:sp>
      <p:pic>
        <p:nvPicPr>
          <p:cNvPr id="22" name="t3" descr="t3">
            <a:hlinkClick r:id="" action="ppaction://media"/>
            <a:extLst>
              <a:ext uri="{FF2B5EF4-FFF2-40B4-BE49-F238E27FC236}">
                <a16:creationId xmlns:a16="http://schemas.microsoft.com/office/drawing/2014/main" id="{16A048CD-AA6A-8284-28A4-6D73A362D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2243" y="3551337"/>
            <a:ext cx="2969926" cy="24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</p:spPr>
            <p:txBody>
              <a:bodyPr/>
              <a:lstStyle/>
              <a:p>
                <a:r>
                  <a:rPr lang="en-US" b="1" dirty="0"/>
                  <a:t>Key: </a:t>
                </a:r>
                <a:r>
                  <a:rPr lang="en-US" dirty="0"/>
                  <a:t>view </a:t>
                </a:r>
                <a:r>
                  <a:rPr lang="en-US" b="1" dirty="0"/>
                  <a:t>optimization as a function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the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𝒞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  <a:blipFill>
                <a:blip r:embed="rId2"/>
                <a:stretch>
                  <a:fillRect l="-578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4A010D4-B2D2-B474-4E99-4B111FA0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optimization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2E0F6-26AA-64DF-F490-8664C206D8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2AC1-324B-3259-B9D5-C085C0D73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3781A-C1C0-995A-217A-9733B35A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/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differentiated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Tells how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perturbing the context changes the solution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Enables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as a layer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loss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for ML</a:t>
                </a:r>
              </a:p>
              <a:p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blipFill>
                <a:blip r:embed="rId3"/>
                <a:stretch>
                  <a:fillRect l="-2824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/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approximated</a:t>
                </a: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 the solution map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Power of optimization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fast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speed of an ML model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blipFill>
                <a:blip r:embed="rId4"/>
                <a:stretch>
                  <a:fillRect l="-88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1645953-2646-606F-55E0-5AF5524B2123}"/>
              </a:ext>
            </a:extLst>
          </p:cNvPr>
          <p:cNvGrpSpPr/>
          <p:nvPr/>
        </p:nvGrpSpPr>
        <p:grpSpPr>
          <a:xfrm>
            <a:off x="7377982" y="3633585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DD97E1-BE96-19AB-ACA9-67F6C6322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8040F3-4A9A-5D5D-1D45-25308423D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32B19-1A1A-3E82-DF4C-F4505EBA7752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647872-3065-C5E6-E415-0AFA942B7536}"/>
              </a:ext>
            </a:extLst>
          </p:cNvPr>
          <p:cNvCxnSpPr>
            <a:cxnSpLocks/>
          </p:cNvCxnSpPr>
          <p:nvPr/>
        </p:nvCxnSpPr>
        <p:spPr>
          <a:xfrm flipV="1">
            <a:off x="6105757" y="2263578"/>
            <a:ext cx="0" cy="4092772"/>
          </a:xfrm>
          <a:prstGeom prst="line">
            <a:avLst/>
          </a:prstGeom>
          <a:ln w="50800"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90D10C-3DFE-DB3D-BE72-2958724DC155}"/>
              </a:ext>
            </a:extLst>
          </p:cNvPr>
          <p:cNvGrpSpPr/>
          <p:nvPr/>
        </p:nvGrpSpPr>
        <p:grpSpPr>
          <a:xfrm>
            <a:off x="1429521" y="3745057"/>
            <a:ext cx="3073400" cy="2298700"/>
            <a:chOff x="1429521" y="3745057"/>
            <a:chExt cx="3073400" cy="2298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DE3BE-E47F-5DC5-0E52-2C9E7374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9521" y="3745057"/>
              <a:ext cx="3073400" cy="22987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AD098C-B3AE-E1EE-2404-1EA9DA5E6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47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Differentiable convex optimization layers</a:t>
                </a:r>
              </a:p>
              <a:p>
                <a:r>
                  <a:rPr lang="en-US" dirty="0"/>
                  <a:t>Differentiable control</a:t>
                </a:r>
              </a:p>
              <a:p>
                <a:r>
                  <a:rPr lang="en-US" dirty="0"/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DFFFE4-85FD-B45E-4B94-BBD95FA800E3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363ADA-3DA2-43C7-DD8B-AC855E89D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574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7F7411-F471-4197-BD29-D37763975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47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123253</TotalTime>
  <Words>3414</Words>
  <Application>Microsoft Macintosh PowerPoint</Application>
  <PresentationFormat>Widescreen</PresentationFormat>
  <Paragraphs>480</Paragraphs>
  <Slides>37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Optimization is crucial technology</vt:lpstr>
      <vt:lpstr>Optimal control drives systems</vt:lpstr>
      <vt:lpstr>Optimal transport connects measures</vt:lpstr>
      <vt:lpstr>The magic of optimization</vt:lpstr>
      <vt:lpstr>When optimization fails, machine learning helps</vt:lpstr>
      <vt:lpstr>When machine learning fails, optimization helps</vt:lpstr>
      <vt:lpstr>Integrating optimization and machine learning</vt:lpstr>
      <vt:lpstr>This talk</vt:lpstr>
      <vt:lpstr>Convex optimization is expressive</vt:lpstr>
      <vt:lpstr>The ReLU is a convex optimization layer</vt:lpstr>
      <vt:lpstr>The sigmoid is a convex optimization layer</vt:lpstr>
      <vt:lpstr>The softargmax is a convex optimization layer</vt:lpstr>
      <vt:lpstr>How can we generalize this?</vt:lpstr>
      <vt:lpstr>Differentiable convex quadratic programs</vt:lpstr>
      <vt:lpstr>Differentiable convex conic programs</vt:lpstr>
      <vt:lpstr>From the softmax to soft and differentiable top-k</vt:lpstr>
      <vt:lpstr>Differentiable permutations, sorting and SVMs</vt:lpstr>
      <vt:lpstr>Sensitivity and perturbation analysis</vt:lpstr>
      <vt:lpstr>Differentiable control</vt:lpstr>
      <vt:lpstr>Optimization as a loss for downstream tasks</vt:lpstr>
      <vt:lpstr>Implementing differentiable optimization</vt:lpstr>
      <vt:lpstr>Differentiable CVXPY</vt:lpstr>
      <vt:lpstr>This talk</vt:lpstr>
      <vt:lpstr>Difficulty: optimization is computationally expensive</vt:lpstr>
      <vt:lpstr>Amortized optimization</vt:lpstr>
      <vt:lpstr>RL policy learning is amortized optimization</vt:lpstr>
      <vt:lpstr>Amortization via learning latent subspaces</vt:lpstr>
      <vt:lpstr>Amortization via learning latent subspaces</vt:lpstr>
      <vt:lpstr>Meta Optimal Transport</vt:lpstr>
      <vt:lpstr>Meta OT for continuous OT with Meta ICNNs</vt:lpstr>
      <vt:lpstr>More Meta OT color transfer predictions</vt:lpstr>
      <vt:lpstr>On amortizing convex conjugates for OT</vt:lpstr>
      <vt:lpstr>Closing thoughts</vt:lpstr>
      <vt:lpstr>Future directions</vt:lpstr>
      <vt:lpstr>Learning foundations beyond optimization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842</cp:revision>
  <cp:lastPrinted>2019-05-02T03:49:05Z</cp:lastPrinted>
  <dcterms:created xsi:type="dcterms:W3CDTF">2016-09-04T10:19:12Z</dcterms:created>
  <dcterms:modified xsi:type="dcterms:W3CDTF">2022-11-16T05:45:50Z</dcterms:modified>
  <cp:category/>
</cp:coreProperties>
</file>